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</p:sldMasterIdLst>
  <p:notesMasterIdLst>
    <p:notesMasterId r:id="rId27"/>
  </p:notesMasterIdLst>
  <p:handoutMasterIdLst>
    <p:handoutMasterId r:id="rId28"/>
  </p:handoutMasterIdLst>
  <p:sldIdLst>
    <p:sldId id="256" r:id="rId4"/>
    <p:sldId id="275" r:id="rId5"/>
    <p:sldId id="309" r:id="rId6"/>
    <p:sldId id="281" r:id="rId7"/>
    <p:sldId id="283" r:id="rId8"/>
    <p:sldId id="280" r:id="rId9"/>
    <p:sldId id="310" r:id="rId10"/>
    <p:sldId id="278" r:id="rId11"/>
    <p:sldId id="300" r:id="rId12"/>
    <p:sldId id="272" r:id="rId13"/>
    <p:sldId id="277" r:id="rId14"/>
    <p:sldId id="282" r:id="rId15"/>
    <p:sldId id="284" r:id="rId16"/>
    <p:sldId id="286" r:id="rId17"/>
    <p:sldId id="297" r:id="rId18"/>
    <p:sldId id="294" r:id="rId19"/>
    <p:sldId id="315" r:id="rId20"/>
    <p:sldId id="313" r:id="rId21"/>
    <p:sldId id="314" r:id="rId22"/>
    <p:sldId id="287" r:id="rId23"/>
    <p:sldId id="308" r:id="rId24"/>
    <p:sldId id="299" r:id="rId25"/>
    <p:sldId id="292" r:id="rId26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E8"/>
    <a:srgbClr val="FFDBB7"/>
    <a:srgbClr val="FFFFCC"/>
    <a:srgbClr val="C0C0C0"/>
    <a:srgbClr val="B2B2B2"/>
    <a:srgbClr val="FFFF99"/>
    <a:srgbClr val="FF9900"/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930" autoAdjust="0"/>
    <p:restoredTop sz="94660"/>
  </p:normalViewPr>
  <p:slideViewPr>
    <p:cSldViewPr snapToGrid="0">
      <p:cViewPr>
        <p:scale>
          <a:sx n="80" d="100"/>
          <a:sy n="80" d="100"/>
        </p:scale>
        <p:origin x="-144" y="-1500"/>
      </p:cViewPr>
      <p:guideLst>
        <p:guide orient="horz" pos="431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4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AD2D481-3AC9-4229-A30C-E2D70D25D43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7A63B-EF7D-495F-B885-6F2A9EA7AD13}" type="datetimeFigureOut">
              <a:rPr lang="en-US" smtClean="0"/>
              <a:pPr/>
              <a:t>8/3/2010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79913"/>
            <a:ext cx="5546725" cy="414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6B2EC-6BD8-4988-B7D4-C79D0D36C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that these are average monthly values.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D4297C-9656-49F2-ADFC-CF73D361EBE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19F516-BF36-4ADD-BC9A-DE9BE5F65D8D}" type="slidenum">
              <a:rPr lang="en-US"/>
              <a:pPr/>
              <a:t>21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/>
              <a:t>Typical Annual Energy for AS Plant**	3,394,500	$441,285 at 1,200 kwh/MG and $0.13 electrical cost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86981-4873-4D81-82F5-2EB5A50506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FBF87-9E2C-44C7-A464-BEC8B033B9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274638"/>
            <a:ext cx="18669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38"/>
            <a:ext cx="54483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213C6-2F09-4459-8EBF-FFDF77C18B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19200" y="1600200"/>
            <a:ext cx="7467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FAC768E-9185-4EA4-B3FF-8874FCF799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0B05D36-AC37-44D1-99F0-476E5D444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15B9-A9D1-484C-9179-E3DE5BC21C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04451C-ED45-4F22-8C90-F14FBC57E6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D2711-C4A8-4217-91D9-6192824F4D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54BAD8-F375-4093-99B3-A92BA4EBEE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36537-E90B-42BD-B40D-608F86FDFF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949BC-51A6-44FB-A9A2-0604DBE552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03CEA-7884-4084-9C87-5190DD638A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CC7D3-3042-4A02-92C4-09501A9D47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CEF996-AB1B-484B-8006-86BC4713FE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A69BC-8CD3-46A5-9246-B765B6FE28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0BC05-27FC-4F7C-BBC7-29E235E870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2401D9-6E43-4098-9C5C-52600C1DA6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7D81C-3002-4A57-A8F8-9EF2474080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53662-3043-4677-B88B-A1097B5765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9AFB5-F51C-4B3E-9A10-FC67B4348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B7590-FFB0-4DB7-B9DD-24C08AE105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5DF4A-1CE2-4A6A-B8B4-632EFA3B0F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EEB86-047A-452F-A198-2978183C4D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47D11-269B-43DF-83DC-4E33568B77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B8DCD-B2DD-43FD-9322-66BE4C89F8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D9AFF-A552-4C4C-B636-5DBDB45EEE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6B631-31B6-40D6-A086-C4D32DAE40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1F103-AF44-404C-9A89-0535B2232E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F9080-DDE9-4F44-B823-10C00B3FAB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16F1E-3B30-4491-8481-1167B48991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6D4A8-942D-4251-9F13-77B73413B1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1C6EB-A3DF-4144-A5C8-FD17BCA282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920FE-F007-4974-BAC7-D602A2419A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BFE80-B5E9-4CC0-BDD8-CD9FEA7843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9600BE-7B05-448A-B7FE-F45BBF25E1B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6" name="Freeform 12"/>
          <p:cNvSpPr>
            <a:spLocks/>
          </p:cNvSpPr>
          <p:nvPr/>
        </p:nvSpPr>
        <p:spPr bwMode="auto">
          <a:xfrm>
            <a:off x="5324475" y="1601788"/>
            <a:ext cx="1695450" cy="2659062"/>
          </a:xfrm>
          <a:custGeom>
            <a:avLst/>
            <a:gdLst/>
            <a:ahLst/>
            <a:cxnLst>
              <a:cxn ang="0">
                <a:pos x="574" y="0"/>
              </a:cxn>
              <a:cxn ang="0">
                <a:pos x="574" y="0"/>
              </a:cxn>
              <a:cxn ang="0">
                <a:pos x="371" y="270"/>
              </a:cxn>
              <a:cxn ang="0">
                <a:pos x="236" y="495"/>
              </a:cxn>
              <a:cxn ang="0">
                <a:pos x="135" y="675"/>
              </a:cxn>
              <a:cxn ang="0">
                <a:pos x="68" y="821"/>
              </a:cxn>
              <a:cxn ang="0">
                <a:pos x="23" y="933"/>
              </a:cxn>
              <a:cxn ang="0">
                <a:pos x="11" y="1012"/>
              </a:cxn>
              <a:cxn ang="0">
                <a:pos x="0" y="1080"/>
              </a:cxn>
              <a:cxn ang="0">
                <a:pos x="0" y="1080"/>
              </a:cxn>
              <a:cxn ang="0">
                <a:pos x="0" y="1169"/>
              </a:cxn>
              <a:cxn ang="0">
                <a:pos x="11" y="1259"/>
              </a:cxn>
              <a:cxn ang="0">
                <a:pos x="34" y="1372"/>
              </a:cxn>
              <a:cxn ang="0">
                <a:pos x="68" y="1428"/>
              </a:cxn>
              <a:cxn ang="0">
                <a:pos x="101" y="1484"/>
              </a:cxn>
              <a:cxn ang="0">
                <a:pos x="135" y="1529"/>
              </a:cxn>
              <a:cxn ang="0">
                <a:pos x="191" y="1574"/>
              </a:cxn>
              <a:cxn ang="0">
                <a:pos x="248" y="1619"/>
              </a:cxn>
              <a:cxn ang="0">
                <a:pos x="326" y="1642"/>
              </a:cxn>
              <a:cxn ang="0">
                <a:pos x="416" y="1664"/>
              </a:cxn>
              <a:cxn ang="0">
                <a:pos x="517" y="1675"/>
              </a:cxn>
              <a:cxn ang="0">
                <a:pos x="517" y="1675"/>
              </a:cxn>
              <a:cxn ang="0">
                <a:pos x="630" y="1664"/>
              </a:cxn>
              <a:cxn ang="0">
                <a:pos x="731" y="1642"/>
              </a:cxn>
              <a:cxn ang="0">
                <a:pos x="832" y="1597"/>
              </a:cxn>
              <a:cxn ang="0">
                <a:pos x="911" y="1540"/>
              </a:cxn>
              <a:cxn ang="0">
                <a:pos x="945" y="1495"/>
              </a:cxn>
              <a:cxn ang="0">
                <a:pos x="978" y="1451"/>
              </a:cxn>
              <a:cxn ang="0">
                <a:pos x="1012" y="1406"/>
              </a:cxn>
              <a:cxn ang="0">
                <a:pos x="1034" y="1338"/>
              </a:cxn>
              <a:cxn ang="0">
                <a:pos x="1046" y="1282"/>
              </a:cxn>
              <a:cxn ang="0">
                <a:pos x="1057" y="1214"/>
              </a:cxn>
              <a:cxn ang="0">
                <a:pos x="1068" y="1057"/>
              </a:cxn>
              <a:cxn ang="0">
                <a:pos x="1068" y="1057"/>
              </a:cxn>
              <a:cxn ang="0">
                <a:pos x="1046" y="978"/>
              </a:cxn>
              <a:cxn ang="0">
                <a:pos x="1023" y="888"/>
              </a:cxn>
              <a:cxn ang="0">
                <a:pos x="967" y="709"/>
              </a:cxn>
              <a:cxn ang="0">
                <a:pos x="888" y="540"/>
              </a:cxn>
              <a:cxn ang="0">
                <a:pos x="798" y="371"/>
              </a:cxn>
              <a:cxn ang="0">
                <a:pos x="641" y="102"/>
              </a:cxn>
              <a:cxn ang="0">
                <a:pos x="574" y="0"/>
              </a:cxn>
            </a:cxnLst>
            <a:rect l="0" t="0" r="r" b="b"/>
            <a:pathLst>
              <a:path w="1068" h="1675">
                <a:moveTo>
                  <a:pt x="574" y="0"/>
                </a:moveTo>
                <a:lnTo>
                  <a:pt x="574" y="0"/>
                </a:lnTo>
                <a:lnTo>
                  <a:pt x="371" y="270"/>
                </a:lnTo>
                <a:lnTo>
                  <a:pt x="236" y="495"/>
                </a:lnTo>
                <a:lnTo>
                  <a:pt x="135" y="675"/>
                </a:lnTo>
                <a:lnTo>
                  <a:pt x="68" y="821"/>
                </a:lnTo>
                <a:lnTo>
                  <a:pt x="23" y="933"/>
                </a:lnTo>
                <a:lnTo>
                  <a:pt x="11" y="1012"/>
                </a:lnTo>
                <a:lnTo>
                  <a:pt x="0" y="1080"/>
                </a:lnTo>
                <a:lnTo>
                  <a:pt x="0" y="1080"/>
                </a:lnTo>
                <a:lnTo>
                  <a:pt x="0" y="1169"/>
                </a:lnTo>
                <a:lnTo>
                  <a:pt x="11" y="1259"/>
                </a:lnTo>
                <a:lnTo>
                  <a:pt x="34" y="1372"/>
                </a:lnTo>
                <a:lnTo>
                  <a:pt x="68" y="1428"/>
                </a:lnTo>
                <a:lnTo>
                  <a:pt x="101" y="1484"/>
                </a:lnTo>
                <a:lnTo>
                  <a:pt x="135" y="1529"/>
                </a:lnTo>
                <a:lnTo>
                  <a:pt x="191" y="1574"/>
                </a:lnTo>
                <a:lnTo>
                  <a:pt x="248" y="1619"/>
                </a:lnTo>
                <a:lnTo>
                  <a:pt x="326" y="1642"/>
                </a:lnTo>
                <a:lnTo>
                  <a:pt x="416" y="1664"/>
                </a:lnTo>
                <a:lnTo>
                  <a:pt x="517" y="1675"/>
                </a:lnTo>
                <a:lnTo>
                  <a:pt x="517" y="1675"/>
                </a:lnTo>
                <a:lnTo>
                  <a:pt x="630" y="1664"/>
                </a:lnTo>
                <a:lnTo>
                  <a:pt x="731" y="1642"/>
                </a:lnTo>
                <a:lnTo>
                  <a:pt x="832" y="1597"/>
                </a:lnTo>
                <a:lnTo>
                  <a:pt x="911" y="1540"/>
                </a:lnTo>
                <a:lnTo>
                  <a:pt x="945" y="1495"/>
                </a:lnTo>
                <a:lnTo>
                  <a:pt x="978" y="1451"/>
                </a:lnTo>
                <a:lnTo>
                  <a:pt x="1012" y="1406"/>
                </a:lnTo>
                <a:lnTo>
                  <a:pt x="1034" y="1338"/>
                </a:lnTo>
                <a:lnTo>
                  <a:pt x="1046" y="1282"/>
                </a:lnTo>
                <a:lnTo>
                  <a:pt x="1057" y="1214"/>
                </a:lnTo>
                <a:lnTo>
                  <a:pt x="1068" y="1057"/>
                </a:lnTo>
                <a:lnTo>
                  <a:pt x="1068" y="1057"/>
                </a:lnTo>
                <a:lnTo>
                  <a:pt x="1046" y="978"/>
                </a:lnTo>
                <a:lnTo>
                  <a:pt x="1023" y="888"/>
                </a:lnTo>
                <a:lnTo>
                  <a:pt x="967" y="709"/>
                </a:lnTo>
                <a:lnTo>
                  <a:pt x="888" y="540"/>
                </a:lnTo>
                <a:lnTo>
                  <a:pt x="798" y="371"/>
                </a:lnTo>
                <a:lnTo>
                  <a:pt x="641" y="102"/>
                </a:lnTo>
                <a:lnTo>
                  <a:pt x="574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86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200" b="1" i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 i="1">
          <a:solidFill>
            <a:schemeClr val="accent1"/>
          </a:solidFill>
          <a:latin typeface="Book Antiqu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200" b="1" i="1">
          <a:solidFill>
            <a:schemeClr val="accent1"/>
          </a:solidFill>
          <a:latin typeface="Book Antiqu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200" b="1" i="1">
          <a:solidFill>
            <a:schemeClr val="accent1"/>
          </a:solidFill>
          <a:latin typeface="Book Antiqu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200" b="1" i="1">
          <a:solidFill>
            <a:schemeClr val="accent1"/>
          </a:solidFill>
          <a:latin typeface="Book Antiqu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 i="1">
          <a:solidFill>
            <a:schemeClr val="accent1"/>
          </a:solidFill>
          <a:latin typeface="Book Antiqu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 i="1">
          <a:solidFill>
            <a:schemeClr val="accent1"/>
          </a:solidFill>
          <a:latin typeface="Book Antiqu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 i="1">
          <a:solidFill>
            <a:schemeClr val="accent1"/>
          </a:solidFill>
          <a:latin typeface="Book Antiqu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 i="1">
          <a:solidFill>
            <a:schemeClr val="accent1"/>
          </a:solidFill>
          <a:latin typeface="Book Antiqu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CECFF"/>
        </a:buClr>
        <a:buSzPct val="90000"/>
        <a:buFont typeface="Wingdings" pitchFamily="2" charset="2"/>
        <a:buChar char="w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CCECFF"/>
        </a:buClr>
        <a:buSzPct val="9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CCECFF"/>
        </a:buClr>
        <a:buSzPct val="90000"/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CCECFF"/>
        </a:buClr>
        <a:buSzPct val="90000"/>
        <a:buFont typeface="Monotype Corsiva" pitchFamily="66" charset="0"/>
        <a:buChar char="─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CCECFF"/>
        </a:buClr>
        <a:buSzPct val="9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ECFF"/>
        </a:buClr>
        <a:buSzPct val="9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ECFF"/>
        </a:buClr>
        <a:buSzPct val="9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ECFF"/>
        </a:buClr>
        <a:buSzPct val="9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ECFF"/>
        </a:buClr>
        <a:buSzPct val="9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5AE6979-92AA-4CC5-AF35-07E2B187591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1F80FFB-07DF-4AF3-A97E-5A0949617C2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4" name="Group 36"/>
          <p:cNvGrpSpPr>
            <a:grpSpLocks/>
          </p:cNvGrpSpPr>
          <p:nvPr/>
        </p:nvGrpSpPr>
        <p:grpSpPr bwMode="auto">
          <a:xfrm>
            <a:off x="2286000" y="2506663"/>
            <a:ext cx="6748463" cy="4214812"/>
            <a:chOff x="1371" y="1579"/>
            <a:chExt cx="4320" cy="2655"/>
          </a:xfrm>
        </p:grpSpPr>
        <p:sp>
          <p:nvSpPr>
            <p:cNvPr id="2085" name="Line 37"/>
            <p:cNvSpPr>
              <a:spLocks noChangeShapeType="1"/>
            </p:cNvSpPr>
            <p:nvPr/>
          </p:nvSpPr>
          <p:spPr bwMode="auto">
            <a:xfrm>
              <a:off x="1371" y="4234"/>
              <a:ext cx="431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Line 38"/>
            <p:cNvSpPr>
              <a:spLocks noChangeShapeType="1"/>
            </p:cNvSpPr>
            <p:nvPr/>
          </p:nvSpPr>
          <p:spPr bwMode="auto">
            <a:xfrm flipV="1">
              <a:off x="5685" y="1579"/>
              <a:ext cx="6" cy="26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08" name="Group 60"/>
          <p:cNvGrpSpPr>
            <a:grpSpLocks/>
          </p:cNvGrpSpPr>
          <p:nvPr/>
        </p:nvGrpSpPr>
        <p:grpSpPr bwMode="auto">
          <a:xfrm>
            <a:off x="245091" y="5029555"/>
            <a:ext cx="1381932" cy="789017"/>
            <a:chOff x="75" y="156"/>
            <a:chExt cx="1001" cy="466"/>
          </a:xfrm>
        </p:grpSpPr>
        <p:sp>
          <p:nvSpPr>
            <p:cNvPr id="2096" name="AutoShape 48"/>
            <p:cNvSpPr>
              <a:spLocks noChangeAspect="1" noChangeArrowheads="1" noTextEdit="1"/>
            </p:cNvSpPr>
            <p:nvPr/>
          </p:nvSpPr>
          <p:spPr bwMode="auto">
            <a:xfrm>
              <a:off x="132" y="156"/>
              <a:ext cx="890" cy="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50"/>
            <p:cNvSpPr>
              <a:spLocks noEditPoints="1"/>
            </p:cNvSpPr>
            <p:nvPr/>
          </p:nvSpPr>
          <p:spPr bwMode="auto">
            <a:xfrm>
              <a:off x="135" y="166"/>
              <a:ext cx="238" cy="239"/>
            </a:xfrm>
            <a:custGeom>
              <a:avLst/>
              <a:gdLst/>
              <a:ahLst/>
              <a:cxnLst>
                <a:cxn ang="0">
                  <a:pos x="272" y="176"/>
                </a:cxn>
                <a:cxn ang="0">
                  <a:pos x="287" y="149"/>
                </a:cxn>
                <a:cxn ang="0">
                  <a:pos x="291" y="116"/>
                </a:cxn>
                <a:cxn ang="0">
                  <a:pos x="289" y="89"/>
                </a:cxn>
                <a:cxn ang="0">
                  <a:pos x="283" y="66"/>
                </a:cxn>
                <a:cxn ang="0">
                  <a:pos x="270" y="48"/>
                </a:cxn>
                <a:cxn ang="0">
                  <a:pos x="256" y="31"/>
                </a:cxn>
                <a:cxn ang="0">
                  <a:pos x="246" y="23"/>
                </a:cxn>
                <a:cxn ang="0">
                  <a:pos x="213" y="9"/>
                </a:cxn>
                <a:cxn ang="0">
                  <a:pos x="153" y="0"/>
                </a:cxn>
                <a:cxn ang="0">
                  <a:pos x="0" y="273"/>
                </a:cxn>
                <a:cxn ang="0">
                  <a:pos x="23" y="279"/>
                </a:cxn>
                <a:cxn ang="0">
                  <a:pos x="85" y="291"/>
                </a:cxn>
                <a:cxn ang="0">
                  <a:pos x="120" y="229"/>
                </a:cxn>
                <a:cxn ang="0">
                  <a:pos x="153" y="291"/>
                </a:cxn>
                <a:cxn ang="0">
                  <a:pos x="194" y="285"/>
                </a:cxn>
                <a:cxn ang="0">
                  <a:pos x="237" y="271"/>
                </a:cxn>
                <a:cxn ang="0">
                  <a:pos x="243" y="269"/>
                </a:cxn>
                <a:cxn ang="0">
                  <a:pos x="225" y="203"/>
                </a:cxn>
                <a:cxn ang="0">
                  <a:pos x="239" y="200"/>
                </a:cxn>
                <a:cxn ang="0">
                  <a:pos x="264" y="186"/>
                </a:cxn>
                <a:cxn ang="0">
                  <a:pos x="272" y="176"/>
                </a:cxn>
                <a:cxn ang="0">
                  <a:pos x="165" y="147"/>
                </a:cxn>
                <a:cxn ang="0">
                  <a:pos x="153" y="153"/>
                </a:cxn>
                <a:cxn ang="0">
                  <a:pos x="120" y="155"/>
                </a:cxn>
                <a:cxn ang="0">
                  <a:pos x="138" y="89"/>
                </a:cxn>
                <a:cxn ang="0">
                  <a:pos x="153" y="91"/>
                </a:cxn>
                <a:cxn ang="0">
                  <a:pos x="165" y="97"/>
                </a:cxn>
                <a:cxn ang="0">
                  <a:pos x="169" y="101"/>
                </a:cxn>
                <a:cxn ang="0">
                  <a:pos x="173" y="114"/>
                </a:cxn>
                <a:cxn ang="0">
                  <a:pos x="175" y="122"/>
                </a:cxn>
                <a:cxn ang="0">
                  <a:pos x="171" y="137"/>
                </a:cxn>
                <a:cxn ang="0">
                  <a:pos x="165" y="147"/>
                </a:cxn>
              </a:cxnLst>
              <a:rect l="0" t="0" r="r" b="b"/>
              <a:pathLst>
                <a:path w="291" h="293">
                  <a:moveTo>
                    <a:pt x="272" y="176"/>
                  </a:moveTo>
                  <a:lnTo>
                    <a:pt x="272" y="176"/>
                  </a:lnTo>
                  <a:lnTo>
                    <a:pt x="281" y="163"/>
                  </a:lnTo>
                  <a:lnTo>
                    <a:pt x="287" y="149"/>
                  </a:lnTo>
                  <a:lnTo>
                    <a:pt x="289" y="132"/>
                  </a:lnTo>
                  <a:lnTo>
                    <a:pt x="291" y="116"/>
                  </a:lnTo>
                  <a:lnTo>
                    <a:pt x="291" y="116"/>
                  </a:lnTo>
                  <a:lnTo>
                    <a:pt x="289" y="89"/>
                  </a:lnTo>
                  <a:lnTo>
                    <a:pt x="285" y="77"/>
                  </a:lnTo>
                  <a:lnTo>
                    <a:pt x="283" y="66"/>
                  </a:lnTo>
                  <a:lnTo>
                    <a:pt x="276" y="56"/>
                  </a:lnTo>
                  <a:lnTo>
                    <a:pt x="270" y="48"/>
                  </a:lnTo>
                  <a:lnTo>
                    <a:pt x="264" y="38"/>
                  </a:lnTo>
                  <a:lnTo>
                    <a:pt x="256" y="31"/>
                  </a:lnTo>
                  <a:lnTo>
                    <a:pt x="256" y="31"/>
                  </a:lnTo>
                  <a:lnTo>
                    <a:pt x="246" y="23"/>
                  </a:lnTo>
                  <a:lnTo>
                    <a:pt x="235" y="17"/>
                  </a:lnTo>
                  <a:lnTo>
                    <a:pt x="213" y="9"/>
                  </a:lnTo>
                  <a:lnTo>
                    <a:pt x="184" y="2"/>
                  </a:lnTo>
                  <a:lnTo>
                    <a:pt x="153" y="0"/>
                  </a:lnTo>
                  <a:lnTo>
                    <a:pt x="0" y="0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23" y="279"/>
                  </a:lnTo>
                  <a:lnTo>
                    <a:pt x="52" y="287"/>
                  </a:lnTo>
                  <a:lnTo>
                    <a:pt x="85" y="291"/>
                  </a:lnTo>
                  <a:lnTo>
                    <a:pt x="120" y="293"/>
                  </a:lnTo>
                  <a:lnTo>
                    <a:pt x="120" y="229"/>
                  </a:lnTo>
                  <a:lnTo>
                    <a:pt x="153" y="291"/>
                  </a:lnTo>
                  <a:lnTo>
                    <a:pt x="153" y="291"/>
                  </a:lnTo>
                  <a:lnTo>
                    <a:pt x="173" y="289"/>
                  </a:lnTo>
                  <a:lnTo>
                    <a:pt x="194" y="285"/>
                  </a:lnTo>
                  <a:lnTo>
                    <a:pt x="217" y="279"/>
                  </a:lnTo>
                  <a:lnTo>
                    <a:pt x="237" y="271"/>
                  </a:lnTo>
                  <a:lnTo>
                    <a:pt x="237" y="271"/>
                  </a:lnTo>
                  <a:lnTo>
                    <a:pt x="243" y="269"/>
                  </a:lnTo>
                  <a:lnTo>
                    <a:pt x="264" y="264"/>
                  </a:lnTo>
                  <a:lnTo>
                    <a:pt x="225" y="203"/>
                  </a:lnTo>
                  <a:lnTo>
                    <a:pt x="225" y="203"/>
                  </a:lnTo>
                  <a:lnTo>
                    <a:pt x="239" y="200"/>
                  </a:lnTo>
                  <a:lnTo>
                    <a:pt x="252" y="194"/>
                  </a:lnTo>
                  <a:lnTo>
                    <a:pt x="264" y="186"/>
                  </a:lnTo>
                  <a:lnTo>
                    <a:pt x="272" y="176"/>
                  </a:lnTo>
                  <a:lnTo>
                    <a:pt x="272" y="176"/>
                  </a:lnTo>
                  <a:close/>
                  <a:moveTo>
                    <a:pt x="165" y="147"/>
                  </a:moveTo>
                  <a:lnTo>
                    <a:pt x="165" y="147"/>
                  </a:lnTo>
                  <a:lnTo>
                    <a:pt x="161" y="151"/>
                  </a:lnTo>
                  <a:lnTo>
                    <a:pt x="153" y="153"/>
                  </a:lnTo>
                  <a:lnTo>
                    <a:pt x="138" y="155"/>
                  </a:lnTo>
                  <a:lnTo>
                    <a:pt x="120" y="155"/>
                  </a:lnTo>
                  <a:lnTo>
                    <a:pt x="120" y="89"/>
                  </a:lnTo>
                  <a:lnTo>
                    <a:pt x="138" y="89"/>
                  </a:lnTo>
                  <a:lnTo>
                    <a:pt x="138" y="89"/>
                  </a:lnTo>
                  <a:lnTo>
                    <a:pt x="153" y="91"/>
                  </a:lnTo>
                  <a:lnTo>
                    <a:pt x="161" y="93"/>
                  </a:lnTo>
                  <a:lnTo>
                    <a:pt x="165" y="97"/>
                  </a:lnTo>
                  <a:lnTo>
                    <a:pt x="165" y="97"/>
                  </a:lnTo>
                  <a:lnTo>
                    <a:pt x="169" y="101"/>
                  </a:lnTo>
                  <a:lnTo>
                    <a:pt x="171" y="108"/>
                  </a:lnTo>
                  <a:lnTo>
                    <a:pt x="173" y="114"/>
                  </a:lnTo>
                  <a:lnTo>
                    <a:pt x="175" y="122"/>
                  </a:lnTo>
                  <a:lnTo>
                    <a:pt x="175" y="122"/>
                  </a:lnTo>
                  <a:lnTo>
                    <a:pt x="173" y="130"/>
                  </a:lnTo>
                  <a:lnTo>
                    <a:pt x="171" y="137"/>
                  </a:lnTo>
                  <a:lnTo>
                    <a:pt x="169" y="143"/>
                  </a:lnTo>
                  <a:lnTo>
                    <a:pt x="165" y="147"/>
                  </a:lnTo>
                  <a:lnTo>
                    <a:pt x="165" y="147"/>
                  </a:lnTo>
                  <a:close/>
                </a:path>
              </a:pathLst>
            </a:custGeom>
            <a:solidFill>
              <a:srgbClr val="0B449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51"/>
            <p:cNvSpPr>
              <a:spLocks/>
            </p:cNvSpPr>
            <p:nvPr/>
          </p:nvSpPr>
          <p:spPr bwMode="auto">
            <a:xfrm>
              <a:off x="135" y="388"/>
              <a:ext cx="98" cy="57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120" y="70"/>
                </a:cxn>
                <a:cxn ang="0">
                  <a:pos x="120" y="20"/>
                </a:cxn>
                <a:cxn ang="0">
                  <a:pos x="120" y="20"/>
                </a:cxn>
                <a:cxn ang="0">
                  <a:pos x="85" y="18"/>
                </a:cxn>
                <a:cxn ang="0">
                  <a:pos x="52" y="14"/>
                </a:cxn>
                <a:cxn ang="0">
                  <a:pos x="23" y="6"/>
                </a:cxn>
                <a:cxn ang="0">
                  <a:pos x="0" y="0"/>
                </a:cxn>
                <a:cxn ang="0">
                  <a:pos x="0" y="70"/>
                </a:cxn>
              </a:cxnLst>
              <a:rect l="0" t="0" r="r" b="b"/>
              <a:pathLst>
                <a:path w="120" h="70">
                  <a:moveTo>
                    <a:pt x="0" y="70"/>
                  </a:moveTo>
                  <a:lnTo>
                    <a:pt x="120" y="70"/>
                  </a:lnTo>
                  <a:lnTo>
                    <a:pt x="120" y="20"/>
                  </a:lnTo>
                  <a:lnTo>
                    <a:pt x="120" y="20"/>
                  </a:lnTo>
                  <a:lnTo>
                    <a:pt x="85" y="18"/>
                  </a:lnTo>
                  <a:lnTo>
                    <a:pt x="52" y="14"/>
                  </a:lnTo>
                  <a:lnTo>
                    <a:pt x="23" y="6"/>
                  </a:lnTo>
                  <a:lnTo>
                    <a:pt x="0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95A6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auto">
            <a:xfrm>
              <a:off x="260" y="381"/>
              <a:ext cx="133" cy="64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7" y="79"/>
                </a:cxn>
                <a:cxn ang="0">
                  <a:pos x="163" y="79"/>
                </a:cxn>
                <a:cxn ang="0">
                  <a:pos x="111" y="0"/>
                </a:cxn>
                <a:cxn ang="0">
                  <a:pos x="111" y="0"/>
                </a:cxn>
                <a:cxn ang="0">
                  <a:pos x="90" y="5"/>
                </a:cxn>
                <a:cxn ang="0">
                  <a:pos x="84" y="7"/>
                </a:cxn>
                <a:cxn ang="0">
                  <a:pos x="84" y="7"/>
                </a:cxn>
                <a:cxn ang="0">
                  <a:pos x="64" y="15"/>
                </a:cxn>
                <a:cxn ang="0">
                  <a:pos x="41" y="21"/>
                </a:cxn>
                <a:cxn ang="0">
                  <a:pos x="20" y="25"/>
                </a:cxn>
                <a:cxn ang="0">
                  <a:pos x="0" y="27"/>
                </a:cxn>
                <a:cxn ang="0">
                  <a:pos x="0" y="27"/>
                </a:cxn>
              </a:cxnLst>
              <a:rect l="0" t="0" r="r" b="b"/>
              <a:pathLst>
                <a:path w="163" h="79">
                  <a:moveTo>
                    <a:pt x="0" y="27"/>
                  </a:moveTo>
                  <a:lnTo>
                    <a:pt x="27" y="79"/>
                  </a:lnTo>
                  <a:lnTo>
                    <a:pt x="163" y="79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90" y="5"/>
                  </a:lnTo>
                  <a:lnTo>
                    <a:pt x="84" y="7"/>
                  </a:lnTo>
                  <a:lnTo>
                    <a:pt x="84" y="7"/>
                  </a:lnTo>
                  <a:lnTo>
                    <a:pt x="64" y="15"/>
                  </a:lnTo>
                  <a:lnTo>
                    <a:pt x="41" y="21"/>
                  </a:lnTo>
                  <a:lnTo>
                    <a:pt x="20" y="25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95A6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auto">
            <a:xfrm>
              <a:off x="423" y="166"/>
              <a:ext cx="354" cy="240"/>
            </a:xfrm>
            <a:custGeom>
              <a:avLst/>
              <a:gdLst/>
              <a:ahLst/>
              <a:cxnLst>
                <a:cxn ang="0">
                  <a:pos x="266" y="0"/>
                </a:cxn>
                <a:cxn ang="0">
                  <a:pos x="241" y="83"/>
                </a:cxn>
                <a:cxn ang="0">
                  <a:pos x="241" y="83"/>
                </a:cxn>
                <a:cxn ang="0">
                  <a:pos x="227" y="139"/>
                </a:cxn>
                <a:cxn ang="0">
                  <a:pos x="227" y="139"/>
                </a:cxn>
                <a:cxn ang="0">
                  <a:pos x="218" y="186"/>
                </a:cxn>
                <a:cxn ang="0">
                  <a:pos x="216" y="186"/>
                </a:cxn>
                <a:cxn ang="0">
                  <a:pos x="216" y="186"/>
                </a:cxn>
                <a:cxn ang="0">
                  <a:pos x="210" y="145"/>
                </a:cxn>
                <a:cxn ang="0">
                  <a:pos x="198" y="97"/>
                </a:cxn>
                <a:cxn ang="0">
                  <a:pos x="198" y="97"/>
                </a:cxn>
                <a:cxn ang="0">
                  <a:pos x="194" y="85"/>
                </a:cxn>
                <a:cxn ang="0">
                  <a:pos x="169" y="0"/>
                </a:cxn>
                <a:cxn ang="0">
                  <a:pos x="43" y="0"/>
                </a:cxn>
                <a:cxn ang="0">
                  <a:pos x="0" y="258"/>
                </a:cxn>
                <a:cxn ang="0">
                  <a:pos x="0" y="258"/>
                </a:cxn>
                <a:cxn ang="0">
                  <a:pos x="20" y="260"/>
                </a:cxn>
                <a:cxn ang="0">
                  <a:pos x="41" y="264"/>
                </a:cxn>
                <a:cxn ang="0">
                  <a:pos x="64" y="269"/>
                </a:cxn>
                <a:cxn ang="0">
                  <a:pos x="86" y="277"/>
                </a:cxn>
                <a:cxn ang="0">
                  <a:pos x="86" y="277"/>
                </a:cxn>
                <a:cxn ang="0">
                  <a:pos x="111" y="285"/>
                </a:cxn>
                <a:cxn ang="0">
                  <a:pos x="119" y="207"/>
                </a:cxn>
                <a:cxn ang="0">
                  <a:pos x="119" y="207"/>
                </a:cxn>
                <a:cxn ang="0">
                  <a:pos x="124" y="176"/>
                </a:cxn>
                <a:cxn ang="0">
                  <a:pos x="124" y="176"/>
                </a:cxn>
                <a:cxn ang="0">
                  <a:pos x="126" y="145"/>
                </a:cxn>
                <a:cxn ang="0">
                  <a:pos x="126" y="145"/>
                </a:cxn>
                <a:cxn ang="0">
                  <a:pos x="132" y="176"/>
                </a:cxn>
                <a:cxn ang="0">
                  <a:pos x="132" y="176"/>
                </a:cxn>
                <a:cxn ang="0">
                  <a:pos x="140" y="211"/>
                </a:cxn>
                <a:cxn ang="0">
                  <a:pos x="165" y="295"/>
                </a:cxn>
                <a:cxn ang="0">
                  <a:pos x="165" y="295"/>
                </a:cxn>
                <a:cxn ang="0">
                  <a:pos x="194" y="295"/>
                </a:cxn>
                <a:cxn ang="0">
                  <a:pos x="220" y="295"/>
                </a:cxn>
                <a:cxn ang="0">
                  <a:pos x="245" y="291"/>
                </a:cxn>
                <a:cxn ang="0">
                  <a:pos x="268" y="287"/>
                </a:cxn>
                <a:cxn ang="0">
                  <a:pos x="291" y="211"/>
                </a:cxn>
                <a:cxn ang="0">
                  <a:pos x="291" y="211"/>
                </a:cxn>
                <a:cxn ang="0">
                  <a:pos x="301" y="176"/>
                </a:cxn>
                <a:cxn ang="0">
                  <a:pos x="301" y="176"/>
                </a:cxn>
                <a:cxn ang="0">
                  <a:pos x="307" y="145"/>
                </a:cxn>
                <a:cxn ang="0">
                  <a:pos x="307" y="145"/>
                </a:cxn>
                <a:cxn ang="0">
                  <a:pos x="309" y="176"/>
                </a:cxn>
                <a:cxn ang="0">
                  <a:pos x="309" y="176"/>
                </a:cxn>
                <a:cxn ang="0">
                  <a:pos x="311" y="207"/>
                </a:cxn>
                <a:cxn ang="0">
                  <a:pos x="319" y="273"/>
                </a:cxn>
                <a:cxn ang="0">
                  <a:pos x="319" y="273"/>
                </a:cxn>
                <a:cxn ang="0">
                  <a:pos x="330" y="269"/>
                </a:cxn>
                <a:cxn ang="0">
                  <a:pos x="330" y="269"/>
                </a:cxn>
                <a:cxn ang="0">
                  <a:pos x="338" y="266"/>
                </a:cxn>
                <a:cxn ang="0">
                  <a:pos x="359" y="262"/>
                </a:cxn>
                <a:cxn ang="0">
                  <a:pos x="392" y="258"/>
                </a:cxn>
                <a:cxn ang="0">
                  <a:pos x="412" y="256"/>
                </a:cxn>
                <a:cxn ang="0">
                  <a:pos x="433" y="256"/>
                </a:cxn>
                <a:cxn ang="0">
                  <a:pos x="392" y="0"/>
                </a:cxn>
                <a:cxn ang="0">
                  <a:pos x="266" y="0"/>
                </a:cxn>
              </a:cxnLst>
              <a:rect l="0" t="0" r="r" b="b"/>
              <a:pathLst>
                <a:path w="433" h="295">
                  <a:moveTo>
                    <a:pt x="266" y="0"/>
                  </a:moveTo>
                  <a:lnTo>
                    <a:pt x="241" y="83"/>
                  </a:lnTo>
                  <a:lnTo>
                    <a:pt x="241" y="83"/>
                  </a:lnTo>
                  <a:lnTo>
                    <a:pt x="227" y="139"/>
                  </a:lnTo>
                  <a:lnTo>
                    <a:pt x="227" y="139"/>
                  </a:lnTo>
                  <a:lnTo>
                    <a:pt x="218" y="186"/>
                  </a:lnTo>
                  <a:lnTo>
                    <a:pt x="216" y="186"/>
                  </a:lnTo>
                  <a:lnTo>
                    <a:pt x="216" y="186"/>
                  </a:lnTo>
                  <a:lnTo>
                    <a:pt x="210" y="145"/>
                  </a:lnTo>
                  <a:lnTo>
                    <a:pt x="198" y="97"/>
                  </a:lnTo>
                  <a:lnTo>
                    <a:pt x="198" y="97"/>
                  </a:lnTo>
                  <a:lnTo>
                    <a:pt x="194" y="85"/>
                  </a:lnTo>
                  <a:lnTo>
                    <a:pt x="169" y="0"/>
                  </a:lnTo>
                  <a:lnTo>
                    <a:pt x="43" y="0"/>
                  </a:lnTo>
                  <a:lnTo>
                    <a:pt x="0" y="258"/>
                  </a:lnTo>
                  <a:lnTo>
                    <a:pt x="0" y="258"/>
                  </a:lnTo>
                  <a:lnTo>
                    <a:pt x="20" y="260"/>
                  </a:lnTo>
                  <a:lnTo>
                    <a:pt x="41" y="264"/>
                  </a:lnTo>
                  <a:lnTo>
                    <a:pt x="64" y="269"/>
                  </a:lnTo>
                  <a:lnTo>
                    <a:pt x="86" y="277"/>
                  </a:lnTo>
                  <a:lnTo>
                    <a:pt x="86" y="277"/>
                  </a:lnTo>
                  <a:lnTo>
                    <a:pt x="111" y="285"/>
                  </a:lnTo>
                  <a:lnTo>
                    <a:pt x="119" y="207"/>
                  </a:lnTo>
                  <a:lnTo>
                    <a:pt x="119" y="207"/>
                  </a:lnTo>
                  <a:lnTo>
                    <a:pt x="124" y="176"/>
                  </a:lnTo>
                  <a:lnTo>
                    <a:pt x="124" y="176"/>
                  </a:lnTo>
                  <a:lnTo>
                    <a:pt x="126" y="145"/>
                  </a:lnTo>
                  <a:lnTo>
                    <a:pt x="126" y="145"/>
                  </a:lnTo>
                  <a:lnTo>
                    <a:pt x="132" y="176"/>
                  </a:lnTo>
                  <a:lnTo>
                    <a:pt x="132" y="176"/>
                  </a:lnTo>
                  <a:lnTo>
                    <a:pt x="140" y="211"/>
                  </a:lnTo>
                  <a:lnTo>
                    <a:pt x="165" y="295"/>
                  </a:lnTo>
                  <a:lnTo>
                    <a:pt x="165" y="295"/>
                  </a:lnTo>
                  <a:lnTo>
                    <a:pt x="194" y="295"/>
                  </a:lnTo>
                  <a:lnTo>
                    <a:pt x="220" y="295"/>
                  </a:lnTo>
                  <a:lnTo>
                    <a:pt x="245" y="291"/>
                  </a:lnTo>
                  <a:lnTo>
                    <a:pt x="268" y="287"/>
                  </a:lnTo>
                  <a:lnTo>
                    <a:pt x="291" y="211"/>
                  </a:lnTo>
                  <a:lnTo>
                    <a:pt x="291" y="211"/>
                  </a:lnTo>
                  <a:lnTo>
                    <a:pt x="301" y="176"/>
                  </a:lnTo>
                  <a:lnTo>
                    <a:pt x="301" y="176"/>
                  </a:lnTo>
                  <a:lnTo>
                    <a:pt x="307" y="145"/>
                  </a:lnTo>
                  <a:lnTo>
                    <a:pt x="307" y="145"/>
                  </a:lnTo>
                  <a:lnTo>
                    <a:pt x="309" y="176"/>
                  </a:lnTo>
                  <a:lnTo>
                    <a:pt x="309" y="176"/>
                  </a:lnTo>
                  <a:lnTo>
                    <a:pt x="311" y="207"/>
                  </a:lnTo>
                  <a:lnTo>
                    <a:pt x="319" y="273"/>
                  </a:lnTo>
                  <a:lnTo>
                    <a:pt x="319" y="273"/>
                  </a:lnTo>
                  <a:lnTo>
                    <a:pt x="330" y="269"/>
                  </a:lnTo>
                  <a:lnTo>
                    <a:pt x="330" y="269"/>
                  </a:lnTo>
                  <a:lnTo>
                    <a:pt x="338" y="266"/>
                  </a:lnTo>
                  <a:lnTo>
                    <a:pt x="359" y="262"/>
                  </a:lnTo>
                  <a:lnTo>
                    <a:pt x="392" y="258"/>
                  </a:lnTo>
                  <a:lnTo>
                    <a:pt x="412" y="256"/>
                  </a:lnTo>
                  <a:lnTo>
                    <a:pt x="433" y="256"/>
                  </a:lnTo>
                  <a:lnTo>
                    <a:pt x="392" y="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0B449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54"/>
            <p:cNvSpPr>
              <a:spLocks/>
            </p:cNvSpPr>
            <p:nvPr/>
          </p:nvSpPr>
          <p:spPr bwMode="auto">
            <a:xfrm>
              <a:off x="684" y="374"/>
              <a:ext cx="102" cy="71"/>
            </a:xfrm>
            <a:custGeom>
              <a:avLst/>
              <a:gdLst/>
              <a:ahLst/>
              <a:cxnLst>
                <a:cxn ang="0">
                  <a:pos x="11" y="13"/>
                </a:cxn>
                <a:cxn ang="0">
                  <a:pos x="11" y="13"/>
                </a:cxn>
                <a:cxn ang="0">
                  <a:pos x="0" y="17"/>
                </a:cxn>
                <a:cxn ang="0">
                  <a:pos x="7" y="87"/>
                </a:cxn>
                <a:cxn ang="0">
                  <a:pos x="126" y="87"/>
                </a:cxn>
                <a:cxn ang="0">
                  <a:pos x="114" y="0"/>
                </a:cxn>
                <a:cxn ang="0">
                  <a:pos x="114" y="0"/>
                </a:cxn>
                <a:cxn ang="0">
                  <a:pos x="93" y="0"/>
                </a:cxn>
                <a:cxn ang="0">
                  <a:pos x="73" y="2"/>
                </a:cxn>
                <a:cxn ang="0">
                  <a:pos x="40" y="6"/>
                </a:cxn>
                <a:cxn ang="0">
                  <a:pos x="19" y="10"/>
                </a:cxn>
                <a:cxn ang="0">
                  <a:pos x="11" y="13"/>
                </a:cxn>
                <a:cxn ang="0">
                  <a:pos x="11" y="13"/>
                </a:cxn>
              </a:cxnLst>
              <a:rect l="0" t="0" r="r" b="b"/>
              <a:pathLst>
                <a:path w="126" h="87">
                  <a:moveTo>
                    <a:pt x="11" y="13"/>
                  </a:moveTo>
                  <a:lnTo>
                    <a:pt x="11" y="13"/>
                  </a:lnTo>
                  <a:lnTo>
                    <a:pt x="0" y="17"/>
                  </a:lnTo>
                  <a:lnTo>
                    <a:pt x="7" y="87"/>
                  </a:lnTo>
                  <a:lnTo>
                    <a:pt x="126" y="8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93" y="0"/>
                  </a:lnTo>
                  <a:lnTo>
                    <a:pt x="73" y="2"/>
                  </a:lnTo>
                  <a:lnTo>
                    <a:pt x="40" y="6"/>
                  </a:lnTo>
                  <a:lnTo>
                    <a:pt x="19" y="10"/>
                  </a:lnTo>
                  <a:lnTo>
                    <a:pt x="11" y="13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95A6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55"/>
            <p:cNvSpPr>
              <a:spLocks/>
            </p:cNvSpPr>
            <p:nvPr/>
          </p:nvSpPr>
          <p:spPr bwMode="auto">
            <a:xfrm>
              <a:off x="558" y="400"/>
              <a:ext cx="84" cy="4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4" y="56"/>
                </a:cxn>
                <a:cxn ang="0">
                  <a:pos x="86" y="56"/>
                </a:cxn>
                <a:cxn ang="0">
                  <a:pos x="103" y="0"/>
                </a:cxn>
                <a:cxn ang="0">
                  <a:pos x="103" y="0"/>
                </a:cxn>
                <a:cxn ang="0">
                  <a:pos x="80" y="4"/>
                </a:cxn>
                <a:cxn ang="0">
                  <a:pos x="55" y="8"/>
                </a:cxn>
                <a:cxn ang="0">
                  <a:pos x="29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103" h="56">
                  <a:moveTo>
                    <a:pt x="0" y="8"/>
                  </a:moveTo>
                  <a:lnTo>
                    <a:pt x="14" y="56"/>
                  </a:lnTo>
                  <a:lnTo>
                    <a:pt x="86" y="56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80" y="4"/>
                  </a:lnTo>
                  <a:lnTo>
                    <a:pt x="55" y="8"/>
                  </a:lnTo>
                  <a:lnTo>
                    <a:pt x="29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95A6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56"/>
            <p:cNvSpPr>
              <a:spLocks/>
            </p:cNvSpPr>
            <p:nvPr/>
          </p:nvSpPr>
          <p:spPr bwMode="auto">
            <a:xfrm>
              <a:off x="411" y="376"/>
              <a:ext cx="103" cy="69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85"/>
                </a:cxn>
                <a:cxn ang="0">
                  <a:pos x="120" y="85"/>
                </a:cxn>
                <a:cxn ang="0">
                  <a:pos x="126" y="27"/>
                </a:cxn>
                <a:cxn ang="0">
                  <a:pos x="126" y="27"/>
                </a:cxn>
                <a:cxn ang="0">
                  <a:pos x="101" y="19"/>
                </a:cxn>
                <a:cxn ang="0">
                  <a:pos x="101" y="19"/>
                </a:cxn>
                <a:cxn ang="0">
                  <a:pos x="79" y="11"/>
                </a:cxn>
                <a:cxn ang="0">
                  <a:pos x="56" y="6"/>
                </a:cxn>
                <a:cxn ang="0">
                  <a:pos x="35" y="2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26" h="85">
                  <a:moveTo>
                    <a:pt x="15" y="0"/>
                  </a:moveTo>
                  <a:lnTo>
                    <a:pt x="0" y="85"/>
                  </a:lnTo>
                  <a:lnTo>
                    <a:pt x="120" y="85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101" y="19"/>
                  </a:lnTo>
                  <a:lnTo>
                    <a:pt x="101" y="19"/>
                  </a:lnTo>
                  <a:lnTo>
                    <a:pt x="79" y="11"/>
                  </a:lnTo>
                  <a:lnTo>
                    <a:pt x="56" y="6"/>
                  </a:lnTo>
                  <a:lnTo>
                    <a:pt x="35" y="2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95A6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57"/>
            <p:cNvSpPr>
              <a:spLocks/>
            </p:cNvSpPr>
            <p:nvPr/>
          </p:nvSpPr>
          <p:spPr bwMode="auto">
            <a:xfrm>
              <a:off x="802" y="376"/>
              <a:ext cx="215" cy="76"/>
            </a:xfrm>
            <a:custGeom>
              <a:avLst/>
              <a:gdLst/>
              <a:ahLst/>
              <a:cxnLst>
                <a:cxn ang="0">
                  <a:pos x="66" y="15"/>
                </a:cxn>
                <a:cxn ang="0">
                  <a:pos x="66" y="15"/>
                </a:cxn>
                <a:cxn ang="0">
                  <a:pos x="3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18" y="25"/>
                </a:cxn>
                <a:cxn ang="0">
                  <a:pos x="35" y="41"/>
                </a:cxn>
                <a:cxn ang="0">
                  <a:pos x="56" y="58"/>
                </a:cxn>
                <a:cxn ang="0">
                  <a:pos x="78" y="72"/>
                </a:cxn>
                <a:cxn ang="0">
                  <a:pos x="78" y="72"/>
                </a:cxn>
                <a:cxn ang="0">
                  <a:pos x="99" y="81"/>
                </a:cxn>
                <a:cxn ang="0">
                  <a:pos x="124" y="87"/>
                </a:cxn>
                <a:cxn ang="0">
                  <a:pos x="124" y="87"/>
                </a:cxn>
                <a:cxn ang="0">
                  <a:pos x="148" y="93"/>
                </a:cxn>
                <a:cxn ang="0">
                  <a:pos x="175" y="93"/>
                </a:cxn>
                <a:cxn ang="0">
                  <a:pos x="175" y="93"/>
                </a:cxn>
                <a:cxn ang="0">
                  <a:pos x="196" y="93"/>
                </a:cxn>
                <a:cxn ang="0">
                  <a:pos x="218" y="89"/>
                </a:cxn>
                <a:cxn ang="0">
                  <a:pos x="218" y="89"/>
                </a:cxn>
                <a:cxn ang="0">
                  <a:pos x="239" y="85"/>
                </a:cxn>
                <a:cxn ang="0">
                  <a:pos x="262" y="77"/>
                </a:cxn>
                <a:cxn ang="0">
                  <a:pos x="264" y="17"/>
                </a:cxn>
                <a:cxn ang="0">
                  <a:pos x="264" y="17"/>
                </a:cxn>
                <a:cxn ang="0">
                  <a:pos x="225" y="25"/>
                </a:cxn>
                <a:cxn ang="0">
                  <a:pos x="202" y="29"/>
                </a:cxn>
                <a:cxn ang="0">
                  <a:pos x="177" y="29"/>
                </a:cxn>
                <a:cxn ang="0">
                  <a:pos x="150" y="29"/>
                </a:cxn>
                <a:cxn ang="0">
                  <a:pos x="124" y="27"/>
                </a:cxn>
                <a:cxn ang="0">
                  <a:pos x="95" y="23"/>
                </a:cxn>
                <a:cxn ang="0">
                  <a:pos x="66" y="15"/>
                </a:cxn>
                <a:cxn ang="0">
                  <a:pos x="66" y="15"/>
                </a:cxn>
              </a:cxnLst>
              <a:rect l="0" t="0" r="r" b="b"/>
              <a:pathLst>
                <a:path w="264" h="93">
                  <a:moveTo>
                    <a:pt x="66" y="15"/>
                  </a:moveTo>
                  <a:lnTo>
                    <a:pt x="66" y="15"/>
                  </a:lnTo>
                  <a:lnTo>
                    <a:pt x="3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6"/>
                  </a:lnTo>
                  <a:lnTo>
                    <a:pt x="4" y="6"/>
                  </a:lnTo>
                  <a:lnTo>
                    <a:pt x="18" y="25"/>
                  </a:lnTo>
                  <a:lnTo>
                    <a:pt x="35" y="41"/>
                  </a:lnTo>
                  <a:lnTo>
                    <a:pt x="56" y="58"/>
                  </a:lnTo>
                  <a:lnTo>
                    <a:pt x="78" y="72"/>
                  </a:lnTo>
                  <a:lnTo>
                    <a:pt x="78" y="72"/>
                  </a:lnTo>
                  <a:lnTo>
                    <a:pt x="99" y="81"/>
                  </a:lnTo>
                  <a:lnTo>
                    <a:pt x="124" y="87"/>
                  </a:lnTo>
                  <a:lnTo>
                    <a:pt x="124" y="87"/>
                  </a:lnTo>
                  <a:lnTo>
                    <a:pt x="148" y="93"/>
                  </a:lnTo>
                  <a:lnTo>
                    <a:pt x="175" y="93"/>
                  </a:lnTo>
                  <a:lnTo>
                    <a:pt x="175" y="93"/>
                  </a:lnTo>
                  <a:lnTo>
                    <a:pt x="196" y="93"/>
                  </a:lnTo>
                  <a:lnTo>
                    <a:pt x="218" y="89"/>
                  </a:lnTo>
                  <a:lnTo>
                    <a:pt x="218" y="89"/>
                  </a:lnTo>
                  <a:lnTo>
                    <a:pt x="239" y="85"/>
                  </a:lnTo>
                  <a:lnTo>
                    <a:pt x="262" y="77"/>
                  </a:lnTo>
                  <a:lnTo>
                    <a:pt x="264" y="17"/>
                  </a:lnTo>
                  <a:lnTo>
                    <a:pt x="264" y="17"/>
                  </a:lnTo>
                  <a:lnTo>
                    <a:pt x="225" y="25"/>
                  </a:lnTo>
                  <a:lnTo>
                    <a:pt x="202" y="29"/>
                  </a:lnTo>
                  <a:lnTo>
                    <a:pt x="177" y="29"/>
                  </a:lnTo>
                  <a:lnTo>
                    <a:pt x="150" y="29"/>
                  </a:lnTo>
                  <a:lnTo>
                    <a:pt x="124" y="27"/>
                  </a:lnTo>
                  <a:lnTo>
                    <a:pt x="95" y="23"/>
                  </a:lnTo>
                  <a:lnTo>
                    <a:pt x="66" y="15"/>
                  </a:lnTo>
                  <a:lnTo>
                    <a:pt x="66" y="15"/>
                  </a:lnTo>
                  <a:close/>
                </a:path>
              </a:pathLst>
            </a:custGeom>
            <a:solidFill>
              <a:srgbClr val="95A6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58"/>
            <p:cNvSpPr>
              <a:spLocks/>
            </p:cNvSpPr>
            <p:nvPr/>
          </p:nvSpPr>
          <p:spPr bwMode="auto">
            <a:xfrm>
              <a:off x="785" y="159"/>
              <a:ext cx="234" cy="241"/>
            </a:xfrm>
            <a:custGeom>
              <a:avLst/>
              <a:gdLst/>
              <a:ahLst/>
              <a:cxnLst>
                <a:cxn ang="0">
                  <a:pos x="287" y="215"/>
                </a:cxn>
                <a:cxn ang="0">
                  <a:pos x="264" y="229"/>
                </a:cxn>
                <a:cxn ang="0">
                  <a:pos x="244" y="239"/>
                </a:cxn>
                <a:cxn ang="0">
                  <a:pos x="204" y="246"/>
                </a:cxn>
                <a:cxn ang="0">
                  <a:pos x="190" y="246"/>
                </a:cxn>
                <a:cxn ang="0">
                  <a:pos x="163" y="237"/>
                </a:cxn>
                <a:cxn ang="0">
                  <a:pos x="155" y="229"/>
                </a:cxn>
                <a:cxn ang="0">
                  <a:pos x="140" y="208"/>
                </a:cxn>
                <a:cxn ang="0">
                  <a:pos x="134" y="180"/>
                </a:cxn>
                <a:cxn ang="0">
                  <a:pos x="136" y="165"/>
                </a:cxn>
                <a:cxn ang="0">
                  <a:pos x="147" y="140"/>
                </a:cxn>
                <a:cxn ang="0">
                  <a:pos x="155" y="130"/>
                </a:cxn>
                <a:cxn ang="0">
                  <a:pos x="178" y="118"/>
                </a:cxn>
                <a:cxn ang="0">
                  <a:pos x="206" y="112"/>
                </a:cxn>
                <a:cxn ang="0">
                  <a:pos x="227" y="114"/>
                </a:cxn>
                <a:cxn ang="0">
                  <a:pos x="248" y="120"/>
                </a:cxn>
                <a:cxn ang="0">
                  <a:pos x="283" y="145"/>
                </a:cxn>
                <a:cxn ang="0">
                  <a:pos x="283" y="19"/>
                </a:cxn>
                <a:cxn ang="0">
                  <a:pos x="242" y="4"/>
                </a:cxn>
                <a:cxn ang="0">
                  <a:pos x="219" y="2"/>
                </a:cxn>
                <a:cxn ang="0">
                  <a:pos x="198" y="0"/>
                </a:cxn>
                <a:cxn ang="0">
                  <a:pos x="157" y="4"/>
                </a:cxn>
                <a:cxn ang="0">
                  <a:pos x="120" y="15"/>
                </a:cxn>
                <a:cxn ang="0">
                  <a:pos x="101" y="21"/>
                </a:cxn>
                <a:cxn ang="0">
                  <a:pos x="70" y="39"/>
                </a:cxn>
                <a:cxn ang="0">
                  <a:pos x="56" y="52"/>
                </a:cxn>
                <a:cxn ang="0">
                  <a:pos x="31" y="79"/>
                </a:cxn>
                <a:cxn ang="0">
                  <a:pos x="15" y="109"/>
                </a:cxn>
                <a:cxn ang="0">
                  <a:pos x="8" y="126"/>
                </a:cxn>
                <a:cxn ang="0">
                  <a:pos x="0" y="161"/>
                </a:cxn>
                <a:cxn ang="0">
                  <a:pos x="0" y="180"/>
                </a:cxn>
                <a:cxn ang="0">
                  <a:pos x="6" y="225"/>
                </a:cxn>
                <a:cxn ang="0">
                  <a:pos x="21" y="266"/>
                </a:cxn>
                <a:cxn ang="0">
                  <a:pos x="54" y="270"/>
                </a:cxn>
                <a:cxn ang="0">
                  <a:pos x="87" y="281"/>
                </a:cxn>
                <a:cxn ang="0">
                  <a:pos x="145" y="293"/>
                </a:cxn>
                <a:cxn ang="0">
                  <a:pos x="198" y="295"/>
                </a:cxn>
                <a:cxn ang="0">
                  <a:pos x="246" y="291"/>
                </a:cxn>
                <a:cxn ang="0">
                  <a:pos x="285" y="283"/>
                </a:cxn>
              </a:cxnLst>
              <a:rect l="0" t="0" r="r" b="b"/>
              <a:pathLst>
                <a:path w="287" h="295">
                  <a:moveTo>
                    <a:pt x="285" y="283"/>
                  </a:moveTo>
                  <a:lnTo>
                    <a:pt x="287" y="215"/>
                  </a:lnTo>
                  <a:lnTo>
                    <a:pt x="287" y="215"/>
                  </a:lnTo>
                  <a:lnTo>
                    <a:pt x="264" y="229"/>
                  </a:lnTo>
                  <a:lnTo>
                    <a:pt x="244" y="239"/>
                  </a:lnTo>
                  <a:lnTo>
                    <a:pt x="244" y="239"/>
                  </a:lnTo>
                  <a:lnTo>
                    <a:pt x="223" y="246"/>
                  </a:lnTo>
                  <a:lnTo>
                    <a:pt x="204" y="246"/>
                  </a:lnTo>
                  <a:lnTo>
                    <a:pt x="204" y="246"/>
                  </a:lnTo>
                  <a:lnTo>
                    <a:pt x="190" y="246"/>
                  </a:lnTo>
                  <a:lnTo>
                    <a:pt x="176" y="241"/>
                  </a:lnTo>
                  <a:lnTo>
                    <a:pt x="163" y="237"/>
                  </a:lnTo>
                  <a:lnTo>
                    <a:pt x="155" y="229"/>
                  </a:lnTo>
                  <a:lnTo>
                    <a:pt x="155" y="229"/>
                  </a:lnTo>
                  <a:lnTo>
                    <a:pt x="147" y="219"/>
                  </a:lnTo>
                  <a:lnTo>
                    <a:pt x="140" y="208"/>
                  </a:lnTo>
                  <a:lnTo>
                    <a:pt x="136" y="194"/>
                  </a:lnTo>
                  <a:lnTo>
                    <a:pt x="134" y="180"/>
                  </a:lnTo>
                  <a:lnTo>
                    <a:pt x="134" y="180"/>
                  </a:lnTo>
                  <a:lnTo>
                    <a:pt x="136" y="165"/>
                  </a:lnTo>
                  <a:lnTo>
                    <a:pt x="140" y="153"/>
                  </a:lnTo>
                  <a:lnTo>
                    <a:pt x="147" y="140"/>
                  </a:lnTo>
                  <a:lnTo>
                    <a:pt x="155" y="130"/>
                  </a:lnTo>
                  <a:lnTo>
                    <a:pt x="155" y="130"/>
                  </a:lnTo>
                  <a:lnTo>
                    <a:pt x="165" y="124"/>
                  </a:lnTo>
                  <a:lnTo>
                    <a:pt x="178" y="118"/>
                  </a:lnTo>
                  <a:lnTo>
                    <a:pt x="192" y="114"/>
                  </a:lnTo>
                  <a:lnTo>
                    <a:pt x="206" y="112"/>
                  </a:lnTo>
                  <a:lnTo>
                    <a:pt x="206" y="112"/>
                  </a:lnTo>
                  <a:lnTo>
                    <a:pt x="227" y="114"/>
                  </a:lnTo>
                  <a:lnTo>
                    <a:pt x="248" y="120"/>
                  </a:lnTo>
                  <a:lnTo>
                    <a:pt x="248" y="120"/>
                  </a:lnTo>
                  <a:lnTo>
                    <a:pt x="266" y="130"/>
                  </a:lnTo>
                  <a:lnTo>
                    <a:pt x="283" y="145"/>
                  </a:lnTo>
                  <a:lnTo>
                    <a:pt x="283" y="19"/>
                  </a:lnTo>
                  <a:lnTo>
                    <a:pt x="283" y="19"/>
                  </a:lnTo>
                  <a:lnTo>
                    <a:pt x="262" y="10"/>
                  </a:lnTo>
                  <a:lnTo>
                    <a:pt x="242" y="4"/>
                  </a:lnTo>
                  <a:lnTo>
                    <a:pt x="242" y="4"/>
                  </a:lnTo>
                  <a:lnTo>
                    <a:pt x="219" y="2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78" y="2"/>
                  </a:lnTo>
                  <a:lnTo>
                    <a:pt x="157" y="4"/>
                  </a:lnTo>
                  <a:lnTo>
                    <a:pt x="138" y="8"/>
                  </a:lnTo>
                  <a:lnTo>
                    <a:pt x="120" y="15"/>
                  </a:lnTo>
                  <a:lnTo>
                    <a:pt x="120" y="15"/>
                  </a:lnTo>
                  <a:lnTo>
                    <a:pt x="101" y="21"/>
                  </a:lnTo>
                  <a:lnTo>
                    <a:pt x="85" y="29"/>
                  </a:lnTo>
                  <a:lnTo>
                    <a:pt x="70" y="39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44" y="64"/>
                  </a:lnTo>
                  <a:lnTo>
                    <a:pt x="31" y="79"/>
                  </a:lnTo>
                  <a:lnTo>
                    <a:pt x="23" y="93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8" y="126"/>
                  </a:lnTo>
                  <a:lnTo>
                    <a:pt x="4" y="145"/>
                  </a:lnTo>
                  <a:lnTo>
                    <a:pt x="0" y="161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2" y="204"/>
                  </a:lnTo>
                  <a:lnTo>
                    <a:pt x="6" y="225"/>
                  </a:lnTo>
                  <a:lnTo>
                    <a:pt x="13" y="246"/>
                  </a:lnTo>
                  <a:lnTo>
                    <a:pt x="21" y="266"/>
                  </a:lnTo>
                  <a:lnTo>
                    <a:pt x="21" y="266"/>
                  </a:lnTo>
                  <a:lnTo>
                    <a:pt x="54" y="270"/>
                  </a:lnTo>
                  <a:lnTo>
                    <a:pt x="87" y="281"/>
                  </a:lnTo>
                  <a:lnTo>
                    <a:pt x="87" y="281"/>
                  </a:lnTo>
                  <a:lnTo>
                    <a:pt x="116" y="289"/>
                  </a:lnTo>
                  <a:lnTo>
                    <a:pt x="145" y="293"/>
                  </a:lnTo>
                  <a:lnTo>
                    <a:pt x="171" y="295"/>
                  </a:lnTo>
                  <a:lnTo>
                    <a:pt x="198" y="295"/>
                  </a:lnTo>
                  <a:lnTo>
                    <a:pt x="223" y="295"/>
                  </a:lnTo>
                  <a:lnTo>
                    <a:pt x="246" y="291"/>
                  </a:lnTo>
                  <a:lnTo>
                    <a:pt x="285" y="283"/>
                  </a:lnTo>
                  <a:lnTo>
                    <a:pt x="285" y="283"/>
                  </a:lnTo>
                  <a:close/>
                </a:path>
              </a:pathLst>
            </a:custGeom>
            <a:solidFill>
              <a:srgbClr val="0B4494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Text Box 59"/>
            <p:cNvSpPr txBox="1">
              <a:spLocks noChangeArrowheads="1"/>
            </p:cNvSpPr>
            <p:nvPr/>
          </p:nvSpPr>
          <p:spPr bwMode="auto">
            <a:xfrm>
              <a:off x="75" y="449"/>
              <a:ext cx="100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i="1">
                  <a:latin typeface="Arial Narrow" pitchFamily="34" charset="0"/>
                </a:rPr>
                <a:t>Water and Environment</a:t>
              </a:r>
            </a:p>
          </p:txBody>
        </p:sp>
      </p:grpSp>
      <p:pic>
        <p:nvPicPr>
          <p:cNvPr id="2109" name="Picture 6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91B59"/>
              </a:clrFrom>
              <a:clrTo>
                <a:srgbClr val="091B59">
                  <a:alpha val="0"/>
                </a:srgbClr>
              </a:clrTo>
            </a:clrChange>
          </a:blip>
          <a:srcRect l="3253" r="3796" b="6396"/>
          <a:stretch>
            <a:fillRect/>
          </a:stretch>
        </p:blipFill>
        <p:spPr bwMode="auto">
          <a:xfrm>
            <a:off x="6626431" y="630062"/>
            <a:ext cx="1728233" cy="177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00"/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2152386" y="2198624"/>
            <a:ext cx="5833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Novato Sanitary District</a:t>
            </a:r>
          </a:p>
          <a:p>
            <a:pPr algn="ctr"/>
            <a:r>
              <a:rPr lang="en-US" sz="2400" b="1" dirty="0" smtClean="0"/>
              <a:t> Wastewater Facilities Upgrade Project</a:t>
            </a:r>
            <a:endParaRPr lang="en-US" sz="2400" b="1" dirty="0"/>
          </a:p>
        </p:txBody>
      </p:sp>
      <p:pic>
        <p:nvPicPr>
          <p:cNvPr id="25" name="Picture 24" descr="Jims aerial photo new plant.JPG"/>
          <p:cNvPicPr>
            <a:picLocks noChangeAspect="1"/>
          </p:cNvPicPr>
          <p:nvPr/>
        </p:nvPicPr>
        <p:blipFill>
          <a:blip r:embed="rId4" cstate="print"/>
          <a:srcRect t="14348" b="19166"/>
          <a:stretch>
            <a:fillRect/>
          </a:stretch>
        </p:blipFill>
        <p:spPr>
          <a:xfrm>
            <a:off x="2458527" y="3683480"/>
            <a:ext cx="6021228" cy="2668840"/>
          </a:xfrm>
          <a:prstGeom prst="rect">
            <a:avLst/>
          </a:prstGeom>
        </p:spPr>
      </p:pic>
      <p:pic>
        <p:nvPicPr>
          <p:cNvPr id="1720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99265"/>
            <a:ext cx="2094614" cy="34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47" name="Object 11"/>
          <p:cNvGraphicFramePr>
            <a:graphicFrameLocks noChangeAspect="1"/>
          </p:cNvGraphicFramePr>
          <p:nvPr/>
        </p:nvGraphicFramePr>
        <p:xfrm>
          <a:off x="228600" y="1085850"/>
          <a:ext cx="8677275" cy="5616575"/>
        </p:xfrm>
        <a:graphic>
          <a:graphicData uri="http://schemas.openxmlformats.org/presentationml/2006/ole">
            <p:oleObj spid="_x0000_s91147" name="Acrobat Document" r:id="rId3" imgW="11657143" imgH="7542857" progId="AcroExch.Document.7">
              <p:embed/>
            </p:oleObj>
          </a:graphicData>
        </a:graphic>
      </p:graphicFrame>
      <p:sp>
        <p:nvSpPr>
          <p:cNvPr id="91148" name="Rectangle 12"/>
          <p:cNvSpPr>
            <a:spLocks noGrp="1" noChangeArrowheads="1"/>
          </p:cNvSpPr>
          <p:nvPr>
            <p:ph type="title"/>
          </p:nvPr>
        </p:nvSpPr>
        <p:spPr>
          <a:xfrm>
            <a:off x="323850" y="236538"/>
            <a:ext cx="8401050" cy="790575"/>
          </a:xfrm>
        </p:spPr>
        <p:txBody>
          <a:bodyPr/>
          <a:lstStyle/>
          <a:p>
            <a:r>
              <a:rPr lang="en-US" sz="2400" dirty="0" smtClean="0"/>
              <a:t>Condition Assessment Conducted on All Plant Components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5" name="Object 5"/>
          <p:cNvGraphicFramePr>
            <a:graphicFrameLocks noChangeAspect="1"/>
          </p:cNvGraphicFramePr>
          <p:nvPr>
            <p:ph idx="1"/>
          </p:nvPr>
        </p:nvGraphicFramePr>
        <p:xfrm>
          <a:off x="2751827" y="1453551"/>
          <a:ext cx="3855080" cy="5140708"/>
        </p:xfrm>
        <a:graphic>
          <a:graphicData uri="http://schemas.openxmlformats.org/presentationml/2006/ole">
            <p:oleObj spid="_x0000_s102405" name="Photo Editor Photo" r:id="rId3" imgW="14628571" imgH="19504762" progId="">
              <p:embed/>
            </p:oleObj>
          </a:graphicData>
        </a:graphic>
      </p:graphicFrame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Plant Areas Were Not Reusable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Several </a:t>
            </a:r>
            <a:r>
              <a:rPr lang="en-US" dirty="0"/>
              <a:t>Alternatives Were Considered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8257" y="1286302"/>
            <a:ext cx="7467600" cy="4525963"/>
          </a:xfrm>
        </p:spPr>
        <p:txBody>
          <a:bodyPr/>
          <a:lstStyle/>
          <a:p>
            <a:r>
              <a:rPr lang="en-US" dirty="0"/>
              <a:t>Replace both treatment plants</a:t>
            </a:r>
          </a:p>
          <a:p>
            <a:r>
              <a:rPr lang="en-US" dirty="0"/>
              <a:t>Consolidate treatment at one plant</a:t>
            </a:r>
          </a:p>
          <a:p>
            <a:pPr lvl="1"/>
            <a:r>
              <a:rPr lang="en-US" dirty="0"/>
              <a:t>Novato site</a:t>
            </a:r>
          </a:p>
          <a:p>
            <a:pPr lvl="1"/>
            <a:r>
              <a:rPr lang="en-US" dirty="0"/>
              <a:t>Ignacio </a:t>
            </a:r>
            <a:r>
              <a:rPr lang="en-US" dirty="0" smtClean="0"/>
              <a:t>site</a:t>
            </a:r>
          </a:p>
          <a:p>
            <a:r>
              <a:rPr lang="en-US" dirty="0" smtClean="0"/>
              <a:t>Type of treatment process</a:t>
            </a:r>
          </a:p>
          <a:p>
            <a:pPr lvl="1"/>
            <a:r>
              <a:rPr lang="en-US" dirty="0" smtClean="0"/>
              <a:t>Oxidation ditch</a:t>
            </a:r>
          </a:p>
          <a:p>
            <a:pPr lvl="1"/>
            <a:r>
              <a:rPr lang="en-US" dirty="0" smtClean="0"/>
              <a:t>Activated Sludge (MLE)</a:t>
            </a:r>
          </a:p>
          <a:p>
            <a:pPr lvl="1"/>
            <a:r>
              <a:rPr lang="en-US" dirty="0" smtClean="0"/>
              <a:t>MBR</a:t>
            </a:r>
            <a:endParaRPr lang="en-US" dirty="0"/>
          </a:p>
          <a:p>
            <a:r>
              <a:rPr lang="en-US" dirty="0"/>
              <a:t>Consolidation at </a:t>
            </a:r>
            <a:r>
              <a:rPr lang="en-US" dirty="0" smtClean="0"/>
              <a:t>Novato with Activated Sludge </a:t>
            </a:r>
            <a:r>
              <a:rPr lang="en-US" dirty="0"/>
              <a:t>recommended</a:t>
            </a:r>
          </a:p>
          <a:p>
            <a:pPr lvl="1"/>
            <a:r>
              <a:rPr lang="en-US" dirty="0"/>
              <a:t>Lowest cost</a:t>
            </a:r>
          </a:p>
          <a:p>
            <a:pPr lvl="1"/>
            <a:r>
              <a:rPr lang="en-US" dirty="0"/>
              <a:t>Highest reliability</a:t>
            </a:r>
          </a:p>
          <a:p>
            <a:pPr lvl="1"/>
            <a:r>
              <a:rPr lang="en-US" dirty="0"/>
              <a:t>Lowest environmental impact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393700"/>
            <a:ext cx="6781800" cy="614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7765" name="Line 5"/>
          <p:cNvSpPr>
            <a:spLocks noChangeShapeType="1"/>
          </p:cNvSpPr>
          <p:nvPr/>
        </p:nvSpPr>
        <p:spPr bwMode="auto">
          <a:xfrm>
            <a:off x="1847850" y="1193800"/>
            <a:ext cx="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835150" y="1149350"/>
            <a:ext cx="3564417" cy="4956098"/>
            <a:chOff x="1835150" y="1149350"/>
            <a:chExt cx="3564417" cy="4956098"/>
          </a:xfrm>
        </p:grpSpPr>
        <p:grpSp>
          <p:nvGrpSpPr>
            <p:cNvPr id="117766" name="Group 6"/>
            <p:cNvGrpSpPr>
              <a:grpSpLocks/>
            </p:cNvGrpSpPr>
            <p:nvPr/>
          </p:nvGrpSpPr>
          <p:grpSpPr bwMode="auto">
            <a:xfrm>
              <a:off x="1835150" y="1149350"/>
              <a:ext cx="3359150" cy="4356100"/>
              <a:chOff x="1156" y="724"/>
              <a:chExt cx="2116" cy="2744"/>
            </a:xfrm>
          </p:grpSpPr>
          <p:sp>
            <p:nvSpPr>
              <p:cNvPr id="117767" name="Freeform 7"/>
              <p:cNvSpPr>
                <a:spLocks/>
              </p:cNvSpPr>
              <p:nvPr/>
            </p:nvSpPr>
            <p:spPr bwMode="auto">
              <a:xfrm>
                <a:off x="1156" y="756"/>
                <a:ext cx="2116" cy="2712"/>
              </a:xfrm>
              <a:custGeom>
                <a:avLst/>
                <a:gdLst/>
                <a:ahLst/>
                <a:cxnLst>
                  <a:cxn ang="0">
                    <a:pos x="2116" y="2712"/>
                  </a:cxn>
                  <a:cxn ang="0">
                    <a:pos x="1832" y="2044"/>
                  </a:cxn>
                  <a:cxn ang="0">
                    <a:pos x="1496" y="2216"/>
                  </a:cxn>
                  <a:cxn ang="0">
                    <a:pos x="1304" y="1848"/>
                  </a:cxn>
                  <a:cxn ang="0">
                    <a:pos x="1152" y="1848"/>
                  </a:cxn>
                  <a:cxn ang="0">
                    <a:pos x="1012" y="1524"/>
                  </a:cxn>
                  <a:cxn ang="0">
                    <a:pos x="0" y="0"/>
                  </a:cxn>
                </a:cxnLst>
                <a:rect l="0" t="0" r="r" b="b"/>
                <a:pathLst>
                  <a:path w="2116" h="2712">
                    <a:moveTo>
                      <a:pt x="2116" y="2712"/>
                    </a:moveTo>
                    <a:lnTo>
                      <a:pt x="1832" y="2044"/>
                    </a:lnTo>
                    <a:lnTo>
                      <a:pt x="1496" y="2216"/>
                    </a:lnTo>
                    <a:lnTo>
                      <a:pt x="1304" y="1848"/>
                    </a:lnTo>
                    <a:lnTo>
                      <a:pt x="1152" y="1848"/>
                    </a:lnTo>
                    <a:lnTo>
                      <a:pt x="1012" y="1524"/>
                    </a:lnTo>
                    <a:lnTo>
                      <a:pt x="0" y="0"/>
                    </a:lnTo>
                  </a:path>
                </a:pathLst>
              </a:custGeom>
              <a:noFill/>
              <a:ln w="50800" cmpd="sng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68" name="Line 8"/>
              <p:cNvSpPr>
                <a:spLocks noChangeShapeType="1"/>
              </p:cNvSpPr>
              <p:nvPr/>
            </p:nvSpPr>
            <p:spPr bwMode="auto">
              <a:xfrm flipV="1">
                <a:off x="1156" y="724"/>
                <a:ext cx="564" cy="32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7763" name="Rectangle 3"/>
            <p:cNvSpPr>
              <a:spLocks noChangeArrowheads="1"/>
            </p:cNvSpPr>
            <p:nvPr/>
          </p:nvSpPr>
          <p:spPr bwMode="auto">
            <a:xfrm rot="20162250">
              <a:off x="5080480" y="5492750"/>
              <a:ext cx="319087" cy="242888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69" name="Text Box 9"/>
            <p:cNvSpPr txBox="1">
              <a:spLocks noChangeArrowheads="1"/>
            </p:cNvSpPr>
            <p:nvPr/>
          </p:nvSpPr>
          <p:spPr bwMode="auto">
            <a:xfrm>
              <a:off x="2013615" y="5459117"/>
              <a:ext cx="2839239" cy="6463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FFCC"/>
                  </a:solidFill>
                </a:rPr>
                <a:t>Ignacio </a:t>
              </a:r>
              <a:r>
                <a:rPr lang="en-US" b="1" dirty="0" smtClean="0">
                  <a:solidFill>
                    <a:srgbClr val="FFFFCC"/>
                  </a:solidFill>
                </a:rPr>
                <a:t>Transfer PS</a:t>
              </a:r>
            </a:p>
            <a:p>
              <a:r>
                <a:rPr lang="en-US" b="1" dirty="0" smtClean="0">
                  <a:solidFill>
                    <a:srgbClr val="FFFFCC"/>
                  </a:solidFill>
                </a:rPr>
                <a:t>and Equalization Basins</a:t>
              </a:r>
              <a:endParaRPr lang="en-US" b="1" dirty="0">
                <a:solidFill>
                  <a:srgbClr val="FFFFCC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05100" y="855663"/>
            <a:ext cx="4488642" cy="369332"/>
            <a:chOff x="2705100" y="855663"/>
            <a:chExt cx="4488642" cy="369332"/>
          </a:xfrm>
        </p:grpSpPr>
        <p:sp>
          <p:nvSpPr>
            <p:cNvPr id="117764" name="Rectangle 4"/>
            <p:cNvSpPr>
              <a:spLocks noChangeArrowheads="1"/>
            </p:cNvSpPr>
            <p:nvPr/>
          </p:nvSpPr>
          <p:spPr bwMode="auto">
            <a:xfrm rot="-1518773">
              <a:off x="2705100" y="942975"/>
              <a:ext cx="419100" cy="257175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0" name="Text Box 10"/>
            <p:cNvSpPr txBox="1">
              <a:spLocks noChangeArrowheads="1"/>
            </p:cNvSpPr>
            <p:nvPr/>
          </p:nvSpPr>
          <p:spPr bwMode="auto">
            <a:xfrm>
              <a:off x="3213100" y="855663"/>
              <a:ext cx="3980642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FFCC"/>
                  </a:solidFill>
                </a:rPr>
                <a:t>New Consolidated Treatment Plant</a:t>
              </a:r>
              <a:endParaRPr lang="en-US" b="1" dirty="0">
                <a:solidFill>
                  <a:srgbClr val="FFFFCC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Construction Cost Summary of Total Project</a:t>
            </a:r>
          </a:p>
        </p:txBody>
      </p:sp>
      <p:graphicFrame>
        <p:nvGraphicFramePr>
          <p:cNvPr id="119857" name="Group 49"/>
          <p:cNvGraphicFramePr>
            <a:graphicFrameLocks noGrp="1"/>
          </p:cNvGraphicFramePr>
          <p:nvPr>
            <p:ph idx="1"/>
          </p:nvPr>
        </p:nvGraphicFramePr>
        <p:xfrm>
          <a:off x="1449240" y="1600200"/>
          <a:ext cx="6228269" cy="4429664"/>
        </p:xfrm>
        <a:graphic>
          <a:graphicData uri="http://schemas.openxmlformats.org/drawingml/2006/table">
            <a:tbl>
              <a:tblPr/>
              <a:tblGrid>
                <a:gridCol w="2193463"/>
                <a:gridCol w="2017403"/>
                <a:gridCol w="2017403"/>
              </a:tblGrid>
              <a:tr h="16602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Item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Construction Estimate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$ million*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Construction Bid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$million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73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Novato Treatment  Plant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18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Ignacio PS + FM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14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0" name="Text Box 32"/>
          <p:cNvSpPr txBox="1">
            <a:spLocks noChangeArrowheads="1"/>
          </p:cNvSpPr>
          <p:nvPr/>
        </p:nvSpPr>
        <p:spPr bwMode="auto">
          <a:xfrm>
            <a:off x="1704047" y="6095281"/>
            <a:ext cx="29915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smtClean="0"/>
              <a:t>*Escalated </a:t>
            </a:r>
            <a:r>
              <a:rPr lang="en-US" sz="1400" dirty="0"/>
              <a:t>to mid pt of construction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Path, New Treatment Plant</a:t>
            </a:r>
            <a:endParaRPr lang="en-US" dirty="0"/>
          </a:p>
        </p:txBody>
      </p:sp>
      <p:pic>
        <p:nvPicPr>
          <p:cNvPr id="5" name="Picture 4" descr="G09 cropped site plan.jpg"/>
          <p:cNvPicPr>
            <a:picLocks noChangeAspect="1"/>
          </p:cNvPicPr>
          <p:nvPr/>
        </p:nvPicPr>
        <p:blipFill>
          <a:blip r:embed="rId2" cstate="print"/>
          <a:srcRect l="5763" t="3412" r="17780" b="11294"/>
          <a:stretch>
            <a:fillRect/>
          </a:stretch>
        </p:blipFill>
        <p:spPr>
          <a:xfrm>
            <a:off x="1233377" y="1424756"/>
            <a:ext cx="7198242" cy="519591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137144" y="2360428"/>
            <a:ext cx="1073889" cy="425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98"/>
          <p:cNvGrpSpPr/>
          <p:nvPr/>
        </p:nvGrpSpPr>
        <p:grpSpPr>
          <a:xfrm>
            <a:off x="5492750" y="2388159"/>
            <a:ext cx="954943" cy="1213790"/>
            <a:chOff x="5492750" y="2388159"/>
            <a:chExt cx="954943" cy="1213790"/>
          </a:xfrm>
        </p:grpSpPr>
        <p:sp>
          <p:nvSpPr>
            <p:cNvPr id="81" name="Rectangle 80"/>
            <p:cNvSpPr/>
            <p:nvPr/>
          </p:nvSpPr>
          <p:spPr>
            <a:xfrm>
              <a:off x="6166339" y="2388159"/>
              <a:ext cx="281354" cy="346668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5492750" y="2571750"/>
              <a:ext cx="838200" cy="1030199"/>
              <a:chOff x="5492750" y="2571750"/>
              <a:chExt cx="838200" cy="1030199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rot="5400000" flipH="1" flipV="1">
                <a:off x="5315807" y="3405954"/>
                <a:ext cx="382498" cy="9492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5492750" y="3225800"/>
                <a:ext cx="838200" cy="6350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rot="16200000" flipV="1">
                <a:off x="5984875" y="2892425"/>
                <a:ext cx="660400" cy="19050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0" name="Group 99"/>
          <p:cNvGrpSpPr/>
          <p:nvPr/>
        </p:nvGrpSpPr>
        <p:grpSpPr>
          <a:xfrm>
            <a:off x="5284978" y="2222976"/>
            <a:ext cx="1991208" cy="684968"/>
            <a:chOff x="5270348" y="2215661"/>
            <a:chExt cx="1991208" cy="684968"/>
          </a:xfrm>
        </p:grpSpPr>
        <p:sp>
          <p:nvSpPr>
            <p:cNvPr id="82" name="Oval 81"/>
            <p:cNvSpPr/>
            <p:nvPr/>
          </p:nvSpPr>
          <p:spPr>
            <a:xfrm>
              <a:off x="5270348" y="2215661"/>
              <a:ext cx="668216" cy="68328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6593340" y="2217341"/>
              <a:ext cx="668216" cy="68328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6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V="1">
              <a:off x="5657850" y="2559050"/>
              <a:ext cx="1320800" cy="19050"/>
            </a:xfrm>
            <a:prstGeom prst="straightConnector1">
              <a:avLst/>
            </a:prstGeom>
            <a:ln w="5080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5618703" y="2584450"/>
            <a:ext cx="1827125" cy="1419817"/>
            <a:chOff x="5618703" y="2584450"/>
            <a:chExt cx="1827125" cy="1419817"/>
          </a:xfrm>
        </p:grpSpPr>
        <p:sp>
          <p:nvSpPr>
            <p:cNvPr id="84" name="Rectangle 83"/>
            <p:cNvSpPr/>
            <p:nvPr/>
          </p:nvSpPr>
          <p:spPr>
            <a:xfrm>
              <a:off x="5618703" y="3382944"/>
              <a:ext cx="1827125" cy="621323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rot="16200000" flipH="1">
              <a:off x="5546725" y="2701925"/>
              <a:ext cx="1028700" cy="86995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rot="5400000">
              <a:off x="6219825" y="2949575"/>
              <a:ext cx="1098550" cy="36830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5245240" y="3879850"/>
            <a:ext cx="1817036" cy="1104132"/>
            <a:chOff x="5245240" y="3879850"/>
            <a:chExt cx="1817036" cy="1104132"/>
          </a:xfrm>
        </p:grpSpPr>
        <p:sp>
          <p:nvSpPr>
            <p:cNvPr id="85" name="Oval 84"/>
            <p:cNvSpPr/>
            <p:nvPr/>
          </p:nvSpPr>
          <p:spPr>
            <a:xfrm>
              <a:off x="5245240" y="4151580"/>
              <a:ext cx="860796" cy="83240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7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6201480" y="4148236"/>
              <a:ext cx="860796" cy="83240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rot="10800000" flipV="1">
              <a:off x="5657850" y="3879850"/>
              <a:ext cx="787400" cy="71120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16200000" flipH="1">
              <a:off x="6245225" y="4232275"/>
              <a:ext cx="717550" cy="8890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5744430" y="4927600"/>
            <a:ext cx="605570" cy="704349"/>
            <a:chOff x="5744430" y="4927600"/>
            <a:chExt cx="605570" cy="704349"/>
          </a:xfrm>
        </p:grpSpPr>
        <p:sp>
          <p:nvSpPr>
            <p:cNvPr id="88" name="Rectangle 87"/>
            <p:cNvSpPr/>
            <p:nvPr/>
          </p:nvSpPr>
          <p:spPr>
            <a:xfrm rot="20378295">
              <a:off x="5744430" y="5368157"/>
              <a:ext cx="285741" cy="263792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5784850" y="4927600"/>
              <a:ext cx="565150" cy="628650"/>
              <a:chOff x="5784850" y="4927600"/>
              <a:chExt cx="565150" cy="628650"/>
            </a:xfrm>
          </p:grpSpPr>
          <p:cxnSp>
            <p:nvCxnSpPr>
              <p:cNvPr id="65" name="Straight Arrow Connector 64"/>
              <p:cNvCxnSpPr/>
              <p:nvPr/>
            </p:nvCxnSpPr>
            <p:spPr>
              <a:xfrm rot="5400000">
                <a:off x="5657850" y="5054600"/>
                <a:ext cx="628650" cy="374650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5930900" y="4927600"/>
                <a:ext cx="419100" cy="6350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4" name="Group 103"/>
          <p:cNvGrpSpPr/>
          <p:nvPr/>
        </p:nvGrpSpPr>
        <p:grpSpPr>
          <a:xfrm>
            <a:off x="5483964" y="5460267"/>
            <a:ext cx="3059253" cy="997708"/>
            <a:chOff x="5454703" y="5460267"/>
            <a:chExt cx="3059253" cy="997708"/>
          </a:xfrm>
        </p:grpSpPr>
        <p:sp>
          <p:nvSpPr>
            <p:cNvPr id="89" name="Rectangle 88"/>
            <p:cNvSpPr/>
            <p:nvPr/>
          </p:nvSpPr>
          <p:spPr>
            <a:xfrm rot="20378295">
              <a:off x="5454703" y="5460267"/>
              <a:ext cx="285741" cy="263792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5600700" y="5594350"/>
              <a:ext cx="2913256" cy="863625"/>
              <a:chOff x="5600700" y="5594350"/>
              <a:chExt cx="2913256" cy="863625"/>
            </a:xfrm>
          </p:grpSpPr>
          <p:cxnSp>
            <p:nvCxnSpPr>
              <p:cNvPr id="75" name="Straight Arrow Connector 74"/>
              <p:cNvCxnSpPr/>
              <p:nvPr/>
            </p:nvCxnSpPr>
            <p:spPr>
              <a:xfrm>
                <a:off x="5600700" y="5594350"/>
                <a:ext cx="1485900" cy="698500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/>
              <p:cNvSpPr txBox="1"/>
              <p:nvPr/>
            </p:nvSpPr>
            <p:spPr>
              <a:xfrm>
                <a:off x="7099786" y="6027088"/>
                <a:ext cx="141417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C00000"/>
                    </a:solidFill>
                  </a:rPr>
                  <a:t>To Reclamation or</a:t>
                </a:r>
              </a:p>
              <a:p>
                <a:r>
                  <a:rPr lang="en-US" sz="1100" b="1" dirty="0" smtClean="0">
                    <a:solidFill>
                      <a:srgbClr val="C00000"/>
                    </a:solidFill>
                  </a:rPr>
                  <a:t>Outfall</a:t>
                </a:r>
                <a:endParaRPr lang="en-US" sz="1100" b="1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1948667" y="3371222"/>
            <a:ext cx="3648265" cy="999185"/>
            <a:chOff x="1948667" y="3371222"/>
            <a:chExt cx="3648265" cy="999185"/>
          </a:xfrm>
        </p:grpSpPr>
        <p:sp>
          <p:nvSpPr>
            <p:cNvPr id="78" name="Rectangle 77"/>
            <p:cNvSpPr/>
            <p:nvPr/>
          </p:nvSpPr>
          <p:spPr>
            <a:xfrm>
              <a:off x="5315578" y="3371222"/>
              <a:ext cx="281354" cy="346668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1948667" y="3578089"/>
              <a:ext cx="3513879" cy="792318"/>
              <a:chOff x="1948667" y="3578089"/>
              <a:chExt cx="3513879" cy="79231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V="1">
                <a:off x="4166483" y="3578089"/>
                <a:ext cx="1296063" cy="222634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rot="10800000" flipV="1">
                <a:off x="2536466" y="3808675"/>
                <a:ext cx="1606164" cy="23854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1948667" y="3770243"/>
                <a:ext cx="140615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C00000"/>
                    </a:solidFill>
                  </a:rPr>
                  <a:t>From </a:t>
                </a:r>
              </a:p>
              <a:p>
                <a:r>
                  <a:rPr lang="en-US" sz="1100" b="1" dirty="0" smtClean="0">
                    <a:solidFill>
                      <a:srgbClr val="C00000"/>
                    </a:solidFill>
                  </a:rPr>
                  <a:t>Collection System</a:t>
                </a:r>
              </a:p>
              <a:p>
                <a:r>
                  <a:rPr lang="en-US" sz="1100" b="1" dirty="0" smtClean="0">
                    <a:solidFill>
                      <a:srgbClr val="C00000"/>
                    </a:solidFill>
                  </a:rPr>
                  <a:t>Ignacio PS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Consolidated Plant</a:t>
            </a:r>
            <a:endParaRPr lang="en-US" dirty="0"/>
          </a:p>
        </p:txBody>
      </p:sp>
      <p:pic>
        <p:nvPicPr>
          <p:cNvPr id="4" name="Picture 3" descr="Jims aerial photo new plant.JPG"/>
          <p:cNvPicPr>
            <a:picLocks noChangeAspect="1"/>
          </p:cNvPicPr>
          <p:nvPr/>
        </p:nvPicPr>
        <p:blipFill>
          <a:blip r:embed="rId2" cstate="print"/>
          <a:srcRect t="14348" b="19166"/>
          <a:stretch>
            <a:fillRect/>
          </a:stretch>
        </p:blipFill>
        <p:spPr>
          <a:xfrm>
            <a:off x="404080" y="2700068"/>
            <a:ext cx="8446612" cy="374386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70936" y="1846052"/>
            <a:ext cx="5080962" cy="2717319"/>
            <a:chOff x="370936" y="1846052"/>
            <a:chExt cx="5080962" cy="2717319"/>
          </a:xfrm>
        </p:grpSpPr>
        <p:sp>
          <p:nvSpPr>
            <p:cNvPr id="5" name="TextBox 4"/>
            <p:cNvSpPr txBox="1"/>
            <p:nvPr/>
          </p:nvSpPr>
          <p:spPr>
            <a:xfrm>
              <a:off x="370936" y="1846052"/>
              <a:ext cx="25971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sng" dirty="0" smtClean="0">
                  <a:solidFill>
                    <a:srgbClr val="FFC000"/>
                  </a:solidFill>
                </a:rPr>
                <a:t>Influent PS </a:t>
              </a:r>
            </a:p>
            <a:p>
              <a:r>
                <a:rPr lang="en-US" sz="1200" b="1" dirty="0" smtClean="0">
                  <a:solidFill>
                    <a:srgbClr val="FFC000"/>
                  </a:solidFill>
                </a:rPr>
                <a:t>6 X 9.4 MGD Submersible Pumps</a:t>
              </a:r>
              <a:endParaRPr lang="en-US" sz="12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5" idx="2"/>
            </p:cNvCxnSpPr>
            <p:nvPr/>
          </p:nvCxnSpPr>
          <p:spPr>
            <a:xfrm rot="16200000" flipH="1">
              <a:off x="2432886" y="1544360"/>
              <a:ext cx="2255655" cy="378236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2300378" y="1282461"/>
            <a:ext cx="3496574" cy="2815085"/>
            <a:chOff x="2300378" y="1282461"/>
            <a:chExt cx="3496574" cy="2815085"/>
          </a:xfrm>
        </p:grpSpPr>
        <p:sp>
          <p:nvSpPr>
            <p:cNvPr id="8" name="TextBox 7"/>
            <p:cNvSpPr txBox="1"/>
            <p:nvPr/>
          </p:nvSpPr>
          <p:spPr>
            <a:xfrm>
              <a:off x="2300378" y="1282461"/>
              <a:ext cx="31220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sng" dirty="0" err="1" smtClean="0">
                  <a:solidFill>
                    <a:srgbClr val="FFC000"/>
                  </a:solidFill>
                </a:rPr>
                <a:t>Headworks</a:t>
              </a:r>
              <a:endParaRPr lang="en-US" sz="1200" b="1" u="sng" dirty="0" smtClean="0">
                <a:solidFill>
                  <a:srgbClr val="FFC000"/>
                </a:solidFill>
              </a:endParaRPr>
            </a:p>
            <a:p>
              <a:r>
                <a:rPr lang="en-US" sz="1200" b="1" dirty="0" smtClean="0">
                  <a:solidFill>
                    <a:srgbClr val="FFC000"/>
                  </a:solidFill>
                </a:rPr>
                <a:t>2 X </a:t>
              </a:r>
              <a:r>
                <a:rPr lang="en-US" sz="1200" b="1" dirty="0" err="1" smtClean="0">
                  <a:solidFill>
                    <a:srgbClr val="FFC000"/>
                  </a:solidFill>
                </a:rPr>
                <a:t>Aquaguard</a:t>
              </a:r>
              <a:r>
                <a:rPr lang="en-US" sz="1200" b="1" dirty="0" smtClean="0">
                  <a:solidFill>
                    <a:srgbClr val="FFC000"/>
                  </a:solidFill>
                </a:rPr>
                <a:t> Screens, 15 mm opening</a:t>
              </a:r>
            </a:p>
            <a:p>
              <a:r>
                <a:rPr lang="en-US" sz="1200" b="1" dirty="0" smtClean="0">
                  <a:solidFill>
                    <a:srgbClr val="FFC000"/>
                  </a:solidFill>
                </a:rPr>
                <a:t>2 X Vortex grit chambers</a:t>
              </a:r>
            </a:p>
          </p:txBody>
        </p:sp>
        <p:cxnSp>
          <p:nvCxnSpPr>
            <p:cNvPr id="9" name="Straight Arrow Connector 8"/>
            <p:cNvCxnSpPr>
              <a:stCxn id="8" idx="2"/>
            </p:cNvCxnSpPr>
            <p:nvPr/>
          </p:nvCxnSpPr>
          <p:spPr>
            <a:xfrm rot="16200000" flipH="1">
              <a:off x="3744806" y="2045401"/>
              <a:ext cx="2168755" cy="193553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224068" y="1040920"/>
            <a:ext cx="2652842" cy="3142891"/>
            <a:chOff x="4224068" y="1040920"/>
            <a:chExt cx="2652842" cy="3142891"/>
          </a:xfrm>
        </p:grpSpPr>
        <p:sp>
          <p:nvSpPr>
            <p:cNvPr id="13" name="TextBox 12"/>
            <p:cNvSpPr txBox="1"/>
            <p:nvPr/>
          </p:nvSpPr>
          <p:spPr>
            <a:xfrm>
              <a:off x="4224068" y="1040920"/>
              <a:ext cx="26528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sng" dirty="0" smtClean="0">
                  <a:solidFill>
                    <a:srgbClr val="FFC000"/>
                  </a:solidFill>
                </a:rPr>
                <a:t>Primary Clarifiers </a:t>
              </a:r>
            </a:p>
            <a:p>
              <a:r>
                <a:rPr lang="en-US" sz="1200" b="1" dirty="0">
                  <a:solidFill>
                    <a:srgbClr val="FFC000"/>
                  </a:solidFill>
                </a:rPr>
                <a:t>2</a:t>
              </a:r>
              <a:r>
                <a:rPr lang="en-US" sz="1200" b="1" dirty="0" smtClean="0">
                  <a:solidFill>
                    <a:srgbClr val="FFC000"/>
                  </a:solidFill>
                </a:rPr>
                <a:t> X 100 ft diameter, covered tanks</a:t>
              </a:r>
              <a:endParaRPr lang="en-US" sz="12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14" name="Straight Arrow Connector 13"/>
            <p:cNvCxnSpPr>
              <a:stCxn id="8" idx="3"/>
            </p:cNvCxnSpPr>
            <p:nvPr/>
          </p:nvCxnSpPr>
          <p:spPr>
            <a:xfrm>
              <a:off x="5422451" y="1605627"/>
              <a:ext cx="814448" cy="240565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8" idx="3"/>
            </p:cNvCxnSpPr>
            <p:nvPr/>
          </p:nvCxnSpPr>
          <p:spPr>
            <a:xfrm flipH="1">
              <a:off x="5106839" y="1605627"/>
              <a:ext cx="315612" cy="257818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139133" y="480203"/>
            <a:ext cx="1902637" cy="3893392"/>
            <a:chOff x="6139133" y="480203"/>
            <a:chExt cx="1902637" cy="3893392"/>
          </a:xfrm>
        </p:grpSpPr>
        <p:sp>
          <p:nvSpPr>
            <p:cNvPr id="20" name="TextBox 19"/>
            <p:cNvSpPr txBox="1"/>
            <p:nvPr/>
          </p:nvSpPr>
          <p:spPr>
            <a:xfrm>
              <a:off x="6139133" y="480203"/>
              <a:ext cx="19026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sng" dirty="0" smtClean="0">
                  <a:solidFill>
                    <a:srgbClr val="FFC000"/>
                  </a:solidFill>
                </a:rPr>
                <a:t>Aeration </a:t>
              </a:r>
            </a:p>
            <a:p>
              <a:r>
                <a:rPr lang="en-US" sz="1200" b="1" dirty="0">
                  <a:solidFill>
                    <a:srgbClr val="FFC000"/>
                  </a:solidFill>
                </a:rPr>
                <a:t>4</a:t>
              </a:r>
              <a:r>
                <a:rPr lang="en-US" sz="1200" b="1" dirty="0" smtClean="0">
                  <a:solidFill>
                    <a:srgbClr val="FFC000"/>
                  </a:solidFill>
                </a:rPr>
                <a:t> X 115,000 cu ft basins</a:t>
              </a:r>
            </a:p>
            <a:p>
              <a:r>
                <a:rPr lang="en-US" sz="1200" b="1" dirty="0" smtClean="0">
                  <a:solidFill>
                    <a:srgbClr val="FFC000"/>
                  </a:solidFill>
                </a:rPr>
                <a:t>Anoxic zones </a:t>
              </a:r>
              <a:endParaRPr lang="en-US" sz="12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0" idx="2"/>
            </p:cNvCxnSpPr>
            <p:nvPr/>
          </p:nvCxnSpPr>
          <p:spPr>
            <a:xfrm rot="5400000">
              <a:off x="5260121" y="2543263"/>
              <a:ext cx="3247060" cy="41360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6642345" y="1788539"/>
            <a:ext cx="2124004" cy="3068135"/>
            <a:chOff x="6642345" y="1788539"/>
            <a:chExt cx="2124004" cy="3068135"/>
          </a:xfrm>
        </p:grpSpPr>
        <p:sp>
          <p:nvSpPr>
            <p:cNvPr id="24" name="TextBox 23"/>
            <p:cNvSpPr txBox="1"/>
            <p:nvPr/>
          </p:nvSpPr>
          <p:spPr>
            <a:xfrm>
              <a:off x="7044403" y="1788539"/>
              <a:ext cx="17219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sng" dirty="0" smtClean="0">
                  <a:solidFill>
                    <a:srgbClr val="FFC000"/>
                  </a:solidFill>
                </a:rPr>
                <a:t>Secondary Clarifiers </a:t>
              </a:r>
            </a:p>
            <a:p>
              <a:r>
                <a:rPr lang="en-US" sz="1200" b="1" dirty="0" smtClean="0">
                  <a:solidFill>
                    <a:srgbClr val="FFC000"/>
                  </a:solidFill>
                </a:rPr>
                <a:t>2 X 125 ft diameter </a:t>
              </a:r>
              <a:endParaRPr lang="en-US" sz="12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25" name="Straight Arrow Connector 24"/>
            <p:cNvCxnSpPr>
              <a:stCxn id="24" idx="2"/>
            </p:cNvCxnSpPr>
            <p:nvPr/>
          </p:nvCxnSpPr>
          <p:spPr>
            <a:xfrm rot="5400000">
              <a:off x="6591892" y="3317896"/>
              <a:ext cx="2381176" cy="24579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>
              <a:off x="5856723" y="3065687"/>
              <a:ext cx="2576609" cy="100536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672291" y="2100168"/>
            <a:ext cx="1868541" cy="2923093"/>
            <a:chOff x="5629760" y="2823182"/>
            <a:chExt cx="1868541" cy="2923093"/>
          </a:xfrm>
        </p:grpSpPr>
        <p:sp>
          <p:nvSpPr>
            <p:cNvPr id="31" name="TextBox 30"/>
            <p:cNvSpPr txBox="1"/>
            <p:nvPr/>
          </p:nvSpPr>
          <p:spPr>
            <a:xfrm>
              <a:off x="5629760" y="2823182"/>
              <a:ext cx="1366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sng" dirty="0" smtClean="0">
                  <a:solidFill>
                    <a:srgbClr val="FFC000"/>
                  </a:solidFill>
                </a:rPr>
                <a:t>UV Disinfection </a:t>
              </a:r>
            </a:p>
            <a:p>
              <a:r>
                <a:rPr lang="en-US" sz="1200" b="1" dirty="0" smtClean="0">
                  <a:solidFill>
                    <a:srgbClr val="FFC000"/>
                  </a:solidFill>
                </a:rPr>
                <a:t>3 Channels  </a:t>
              </a:r>
              <a:endParaRPr lang="en-US" sz="12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32" name="Straight Arrow Connector 31"/>
            <p:cNvCxnSpPr>
              <a:stCxn id="31" idx="2"/>
            </p:cNvCxnSpPr>
            <p:nvPr/>
          </p:nvCxnSpPr>
          <p:spPr>
            <a:xfrm rot="16200000" flipH="1">
              <a:off x="5674836" y="3922811"/>
              <a:ext cx="2461429" cy="118550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Innovative Aeration Design Avoids Flow Equalization and Blending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Summer conditions require only carbonaceous removal</a:t>
            </a:r>
          </a:p>
          <a:p>
            <a:pPr lvl="1"/>
            <a:r>
              <a:rPr lang="en-US" dirty="0" smtClean="0"/>
              <a:t>Designed to avoid nitrification to save energy</a:t>
            </a:r>
          </a:p>
          <a:p>
            <a:r>
              <a:rPr lang="en-US" dirty="0" smtClean="0"/>
              <a:t>Winter conditions:</a:t>
            </a:r>
          </a:p>
          <a:p>
            <a:pPr lvl="1"/>
            <a:r>
              <a:rPr lang="en-US" dirty="0" smtClean="0"/>
              <a:t>Permit requires nitrification for Bay discharge</a:t>
            </a:r>
          </a:p>
          <a:p>
            <a:pPr lvl="1"/>
            <a:r>
              <a:rPr lang="en-US" dirty="0" smtClean="0"/>
              <a:t>Peak wet weather flows up to 7 times average</a:t>
            </a:r>
          </a:p>
          <a:p>
            <a:r>
              <a:rPr lang="en-US" dirty="0" smtClean="0"/>
              <a:t>Design of dual mode aeration avoids need to equalize peak flows</a:t>
            </a:r>
          </a:p>
          <a:p>
            <a:pPr lvl="1"/>
            <a:r>
              <a:rPr lang="en-US" dirty="0" smtClean="0"/>
              <a:t>Conventional MLE operation up to 18 MGD</a:t>
            </a:r>
          </a:p>
          <a:p>
            <a:pPr lvl="1"/>
            <a:r>
              <a:rPr lang="en-US" dirty="0" smtClean="0"/>
              <a:t>Transition to contact stabilization 18 to 47 MGD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97" name="Rectangle 9" descr="Small confetti"/>
          <p:cNvSpPr>
            <a:spLocks noChangeArrowheads="1"/>
          </p:cNvSpPr>
          <p:nvPr/>
        </p:nvSpPr>
        <p:spPr bwMode="auto">
          <a:xfrm>
            <a:off x="1292566" y="3427652"/>
            <a:ext cx="949419" cy="616283"/>
          </a:xfrm>
          <a:prstGeom prst="rect">
            <a:avLst/>
          </a:prstGeom>
          <a:pattFill prst="smConfetti">
            <a:fgClr>
              <a:srgbClr val="FFFF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299" name="Line 44"/>
          <p:cNvSpPr>
            <a:spLocks noChangeShapeType="1"/>
          </p:cNvSpPr>
          <p:nvPr/>
        </p:nvSpPr>
        <p:spPr bwMode="auto">
          <a:xfrm>
            <a:off x="2241985" y="3745132"/>
            <a:ext cx="267312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301" name="Rectangle 11" descr="Trellis"/>
          <p:cNvSpPr>
            <a:spLocks noChangeArrowheads="1"/>
          </p:cNvSpPr>
          <p:nvPr/>
        </p:nvSpPr>
        <p:spPr bwMode="auto">
          <a:xfrm>
            <a:off x="1084851" y="1317349"/>
            <a:ext cx="207714" cy="4855565"/>
          </a:xfrm>
          <a:prstGeom prst="rect">
            <a:avLst/>
          </a:prstGeom>
          <a:pattFill prst="trellis">
            <a:fgClr>
              <a:srgbClr val="C3D9DB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 flipH="1">
            <a:off x="2288073" y="1336024"/>
            <a:ext cx="4525871" cy="2427783"/>
            <a:chOff x="624" y="996"/>
            <a:chExt cx="1964" cy="1040"/>
          </a:xfrm>
        </p:grpSpPr>
        <p:sp>
          <p:nvSpPr>
            <p:cNvPr id="53386" name="Line 104"/>
            <p:cNvSpPr>
              <a:spLocks noChangeShapeType="1"/>
            </p:cNvSpPr>
            <p:nvPr/>
          </p:nvSpPr>
          <p:spPr bwMode="auto">
            <a:xfrm>
              <a:off x="628" y="1508"/>
              <a:ext cx="18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87" name="Line 105"/>
            <p:cNvSpPr>
              <a:spLocks noChangeShapeType="1"/>
            </p:cNvSpPr>
            <p:nvPr/>
          </p:nvSpPr>
          <p:spPr bwMode="auto">
            <a:xfrm>
              <a:off x="1940" y="1512"/>
              <a:ext cx="0" cy="5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88" name="Line 106"/>
            <p:cNvSpPr>
              <a:spLocks noChangeShapeType="1"/>
            </p:cNvSpPr>
            <p:nvPr/>
          </p:nvSpPr>
          <p:spPr bwMode="auto">
            <a:xfrm>
              <a:off x="2272" y="1508"/>
              <a:ext cx="0" cy="5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89" name="Rectangle 107"/>
            <p:cNvSpPr>
              <a:spLocks noChangeArrowheads="1"/>
            </p:cNvSpPr>
            <p:nvPr/>
          </p:nvSpPr>
          <p:spPr bwMode="auto">
            <a:xfrm>
              <a:off x="624" y="996"/>
              <a:ext cx="1964" cy="104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53303" name="Line 108"/>
          <p:cNvSpPr>
            <a:spLocks noChangeShapeType="1"/>
          </p:cNvSpPr>
          <p:nvPr/>
        </p:nvSpPr>
        <p:spPr bwMode="auto">
          <a:xfrm>
            <a:off x="4546400" y="1336024"/>
            <a:ext cx="0" cy="23997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3" name="Group 109"/>
          <p:cNvGrpSpPr>
            <a:grpSpLocks/>
          </p:cNvGrpSpPr>
          <p:nvPr/>
        </p:nvGrpSpPr>
        <p:grpSpPr bwMode="auto">
          <a:xfrm flipH="1" flipV="1">
            <a:off x="2288073" y="3735794"/>
            <a:ext cx="4525871" cy="2427783"/>
            <a:chOff x="624" y="996"/>
            <a:chExt cx="1964" cy="1040"/>
          </a:xfrm>
        </p:grpSpPr>
        <p:sp>
          <p:nvSpPr>
            <p:cNvPr id="53381" name="Line 111"/>
            <p:cNvSpPr>
              <a:spLocks noChangeShapeType="1"/>
            </p:cNvSpPr>
            <p:nvPr/>
          </p:nvSpPr>
          <p:spPr bwMode="auto">
            <a:xfrm>
              <a:off x="628" y="1508"/>
              <a:ext cx="18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82" name="Line 112"/>
            <p:cNvSpPr>
              <a:spLocks noChangeShapeType="1"/>
            </p:cNvSpPr>
            <p:nvPr/>
          </p:nvSpPr>
          <p:spPr bwMode="auto">
            <a:xfrm>
              <a:off x="1940" y="1512"/>
              <a:ext cx="0" cy="5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83" name="Line 113"/>
            <p:cNvSpPr>
              <a:spLocks noChangeShapeType="1"/>
            </p:cNvSpPr>
            <p:nvPr/>
          </p:nvSpPr>
          <p:spPr bwMode="auto">
            <a:xfrm>
              <a:off x="2272" y="1508"/>
              <a:ext cx="0" cy="5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84" name="Rectangle 114"/>
            <p:cNvSpPr>
              <a:spLocks noChangeArrowheads="1"/>
            </p:cNvSpPr>
            <p:nvPr/>
          </p:nvSpPr>
          <p:spPr bwMode="auto">
            <a:xfrm>
              <a:off x="624" y="996"/>
              <a:ext cx="1964" cy="104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53306" name="Rectangle 10" descr="Trellis"/>
          <p:cNvSpPr>
            <a:spLocks noChangeArrowheads="1"/>
          </p:cNvSpPr>
          <p:nvPr/>
        </p:nvSpPr>
        <p:spPr bwMode="auto">
          <a:xfrm>
            <a:off x="2251203" y="1317349"/>
            <a:ext cx="221787" cy="4855565"/>
          </a:xfrm>
          <a:prstGeom prst="rect">
            <a:avLst/>
          </a:prstGeom>
          <a:pattFill prst="trellis">
            <a:fgClr>
              <a:srgbClr val="C3D9DB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307" name="Line 115"/>
          <p:cNvSpPr>
            <a:spLocks noChangeShapeType="1"/>
          </p:cNvSpPr>
          <p:nvPr/>
        </p:nvSpPr>
        <p:spPr bwMode="auto">
          <a:xfrm>
            <a:off x="4527965" y="3726456"/>
            <a:ext cx="0" cy="23997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310" name="Rectangle 128"/>
          <p:cNvSpPr>
            <a:spLocks noChangeArrowheads="1"/>
          </p:cNvSpPr>
          <p:nvPr/>
        </p:nvSpPr>
        <p:spPr bwMode="auto">
          <a:xfrm>
            <a:off x="1523008" y="3436990"/>
            <a:ext cx="525407" cy="606946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4" name="Group 252"/>
          <p:cNvGrpSpPr>
            <a:grpSpLocks/>
          </p:cNvGrpSpPr>
          <p:nvPr/>
        </p:nvGrpSpPr>
        <p:grpSpPr bwMode="auto">
          <a:xfrm>
            <a:off x="1490746" y="3441659"/>
            <a:ext cx="64524" cy="233441"/>
            <a:chOff x="2678" y="1902"/>
            <a:chExt cx="28" cy="100"/>
          </a:xfrm>
          <a:solidFill>
            <a:srgbClr val="00B050"/>
          </a:solidFill>
        </p:grpSpPr>
        <p:sp>
          <p:nvSpPr>
            <p:cNvPr id="31" name="Rectangle 126"/>
            <p:cNvSpPr>
              <a:spLocks noChangeArrowheads="1"/>
            </p:cNvSpPr>
            <p:nvPr/>
          </p:nvSpPr>
          <p:spPr bwMode="auto">
            <a:xfrm rot="-5400000">
              <a:off x="2643" y="1938"/>
              <a:ext cx="100" cy="27"/>
            </a:xfrm>
            <a:prstGeom prst="rect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2" name="Oval 127"/>
            <p:cNvSpPr>
              <a:spLocks noChangeArrowheads="1"/>
            </p:cNvSpPr>
            <p:nvPr/>
          </p:nvSpPr>
          <p:spPr bwMode="auto">
            <a:xfrm rot="-5400000">
              <a:off x="2679" y="1938"/>
              <a:ext cx="26" cy="28"/>
            </a:xfrm>
            <a:prstGeom prst="ellipse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5" name="Group 248"/>
          <p:cNvGrpSpPr>
            <a:grpSpLocks/>
          </p:cNvGrpSpPr>
          <p:nvPr/>
        </p:nvGrpSpPr>
        <p:grpSpPr bwMode="auto">
          <a:xfrm>
            <a:off x="1493051" y="3787151"/>
            <a:ext cx="62218" cy="261454"/>
            <a:chOff x="2682" y="2062"/>
            <a:chExt cx="28" cy="100"/>
          </a:xfrm>
          <a:solidFill>
            <a:srgbClr val="00B050"/>
          </a:solidFill>
        </p:grpSpPr>
        <p:sp>
          <p:nvSpPr>
            <p:cNvPr id="34" name="Rectangle 143"/>
            <p:cNvSpPr>
              <a:spLocks noChangeArrowheads="1"/>
            </p:cNvSpPr>
            <p:nvPr/>
          </p:nvSpPr>
          <p:spPr bwMode="auto">
            <a:xfrm rot="-5400000">
              <a:off x="2647" y="2098"/>
              <a:ext cx="100" cy="27"/>
            </a:xfrm>
            <a:prstGeom prst="rect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" name="Oval 144"/>
            <p:cNvSpPr>
              <a:spLocks noChangeArrowheads="1"/>
            </p:cNvSpPr>
            <p:nvPr/>
          </p:nvSpPr>
          <p:spPr bwMode="auto">
            <a:xfrm rot="-5400000">
              <a:off x="2683" y="2098"/>
              <a:ext cx="26" cy="28"/>
            </a:xfrm>
            <a:prstGeom prst="ellipse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6" name="Group 249"/>
          <p:cNvGrpSpPr>
            <a:grpSpLocks/>
          </p:cNvGrpSpPr>
          <p:nvPr/>
        </p:nvGrpSpPr>
        <p:grpSpPr bwMode="auto">
          <a:xfrm>
            <a:off x="2025370" y="3815164"/>
            <a:ext cx="64524" cy="233441"/>
            <a:chOff x="2910" y="2062"/>
            <a:chExt cx="28" cy="100"/>
          </a:xfrm>
          <a:solidFill>
            <a:srgbClr val="00B050"/>
          </a:solidFill>
        </p:grpSpPr>
        <p:sp>
          <p:nvSpPr>
            <p:cNvPr id="37" name="Rectangle 146"/>
            <p:cNvSpPr>
              <a:spLocks noChangeArrowheads="1"/>
            </p:cNvSpPr>
            <p:nvPr/>
          </p:nvSpPr>
          <p:spPr bwMode="auto">
            <a:xfrm rot="-5400000">
              <a:off x="2875" y="2098"/>
              <a:ext cx="100" cy="27"/>
            </a:xfrm>
            <a:prstGeom prst="rect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8" name="Oval 147"/>
            <p:cNvSpPr>
              <a:spLocks noChangeArrowheads="1"/>
            </p:cNvSpPr>
            <p:nvPr/>
          </p:nvSpPr>
          <p:spPr bwMode="auto">
            <a:xfrm rot="-5400000">
              <a:off x="2911" y="2098"/>
              <a:ext cx="26" cy="28"/>
            </a:xfrm>
            <a:prstGeom prst="ellipse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7" name="Group 251"/>
          <p:cNvGrpSpPr>
            <a:grpSpLocks/>
          </p:cNvGrpSpPr>
          <p:nvPr/>
        </p:nvGrpSpPr>
        <p:grpSpPr bwMode="auto">
          <a:xfrm>
            <a:off x="2016152" y="3441659"/>
            <a:ext cx="64524" cy="233441"/>
            <a:chOff x="2906" y="1902"/>
            <a:chExt cx="28" cy="100"/>
          </a:xfrm>
          <a:solidFill>
            <a:srgbClr val="00B050"/>
          </a:solidFill>
        </p:grpSpPr>
        <p:sp>
          <p:nvSpPr>
            <p:cNvPr id="40" name="Rectangle 149"/>
            <p:cNvSpPr>
              <a:spLocks noChangeArrowheads="1"/>
            </p:cNvSpPr>
            <p:nvPr/>
          </p:nvSpPr>
          <p:spPr bwMode="auto">
            <a:xfrm rot="-5400000">
              <a:off x="2871" y="1938"/>
              <a:ext cx="100" cy="27"/>
            </a:xfrm>
            <a:prstGeom prst="rect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1" name="Oval 150"/>
            <p:cNvSpPr>
              <a:spLocks noChangeArrowheads="1"/>
            </p:cNvSpPr>
            <p:nvPr/>
          </p:nvSpPr>
          <p:spPr bwMode="auto">
            <a:xfrm rot="-5400000">
              <a:off x="2907" y="1938"/>
              <a:ext cx="26" cy="28"/>
            </a:xfrm>
            <a:prstGeom prst="ellipse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53315" name="Line 151"/>
          <p:cNvSpPr>
            <a:spLocks noChangeShapeType="1"/>
          </p:cNvSpPr>
          <p:nvPr/>
        </p:nvSpPr>
        <p:spPr bwMode="auto">
          <a:xfrm>
            <a:off x="1301784" y="3745132"/>
            <a:ext cx="2304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316" name="Line 152"/>
          <p:cNvSpPr>
            <a:spLocks noChangeShapeType="1"/>
          </p:cNvSpPr>
          <p:nvPr/>
        </p:nvSpPr>
        <p:spPr bwMode="auto">
          <a:xfrm>
            <a:off x="2039197" y="3735794"/>
            <a:ext cx="2027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317" name="Line 169"/>
          <p:cNvSpPr>
            <a:spLocks noChangeShapeType="1"/>
          </p:cNvSpPr>
          <p:nvPr/>
        </p:nvSpPr>
        <p:spPr bwMode="auto">
          <a:xfrm>
            <a:off x="1283348" y="1326687"/>
            <a:ext cx="99550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318" name="Line 170"/>
          <p:cNvSpPr>
            <a:spLocks noChangeShapeType="1"/>
          </p:cNvSpPr>
          <p:nvPr/>
        </p:nvSpPr>
        <p:spPr bwMode="auto">
          <a:xfrm>
            <a:off x="1292566" y="6163576"/>
            <a:ext cx="96785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319" name="Line 177"/>
          <p:cNvSpPr>
            <a:spLocks noChangeShapeType="1"/>
          </p:cNvSpPr>
          <p:nvPr/>
        </p:nvSpPr>
        <p:spPr bwMode="auto">
          <a:xfrm>
            <a:off x="1311001" y="5481930"/>
            <a:ext cx="9586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320" name="Line 178"/>
          <p:cNvSpPr>
            <a:spLocks noChangeShapeType="1"/>
          </p:cNvSpPr>
          <p:nvPr/>
        </p:nvSpPr>
        <p:spPr bwMode="auto">
          <a:xfrm>
            <a:off x="1301784" y="5155113"/>
            <a:ext cx="96785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321" name="Line 180"/>
          <p:cNvSpPr>
            <a:spLocks noChangeShapeType="1"/>
          </p:cNvSpPr>
          <p:nvPr/>
        </p:nvSpPr>
        <p:spPr bwMode="auto">
          <a:xfrm>
            <a:off x="1292566" y="5808747"/>
            <a:ext cx="96785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8" name="Group 221"/>
          <p:cNvGrpSpPr>
            <a:grpSpLocks/>
          </p:cNvGrpSpPr>
          <p:nvPr/>
        </p:nvGrpSpPr>
        <p:grpSpPr bwMode="auto">
          <a:xfrm>
            <a:off x="1251087" y="5178457"/>
            <a:ext cx="73741" cy="252116"/>
            <a:chOff x="2574" y="2646"/>
            <a:chExt cx="32" cy="108"/>
          </a:xfrm>
          <a:solidFill>
            <a:srgbClr val="00B050"/>
          </a:solidFill>
        </p:grpSpPr>
        <p:sp>
          <p:nvSpPr>
            <p:cNvPr id="65" name="Rectangle 182"/>
            <p:cNvSpPr>
              <a:spLocks noChangeArrowheads="1"/>
            </p:cNvSpPr>
            <p:nvPr/>
          </p:nvSpPr>
          <p:spPr bwMode="auto">
            <a:xfrm rot="-5400000">
              <a:off x="2537" y="2684"/>
              <a:ext cx="108" cy="31"/>
            </a:xfrm>
            <a:prstGeom prst="rect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6" name="Oval 183"/>
            <p:cNvSpPr>
              <a:spLocks noChangeArrowheads="1"/>
            </p:cNvSpPr>
            <p:nvPr/>
          </p:nvSpPr>
          <p:spPr bwMode="auto">
            <a:xfrm rot="-5400000">
              <a:off x="2576" y="2684"/>
              <a:ext cx="28" cy="32"/>
            </a:xfrm>
            <a:prstGeom prst="ellipse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9" name="Group 222"/>
          <p:cNvGrpSpPr>
            <a:grpSpLocks/>
          </p:cNvGrpSpPr>
          <p:nvPr/>
        </p:nvGrpSpPr>
        <p:grpSpPr bwMode="auto">
          <a:xfrm>
            <a:off x="1251087" y="5514612"/>
            <a:ext cx="73741" cy="252116"/>
            <a:chOff x="2574" y="2790"/>
            <a:chExt cx="32" cy="108"/>
          </a:xfrm>
          <a:solidFill>
            <a:srgbClr val="00B050"/>
          </a:solidFill>
        </p:grpSpPr>
        <p:sp>
          <p:nvSpPr>
            <p:cNvPr id="68" name="Rectangle 185"/>
            <p:cNvSpPr>
              <a:spLocks noChangeArrowheads="1"/>
            </p:cNvSpPr>
            <p:nvPr/>
          </p:nvSpPr>
          <p:spPr bwMode="auto">
            <a:xfrm rot="-5400000">
              <a:off x="2537" y="2828"/>
              <a:ext cx="108" cy="31"/>
            </a:xfrm>
            <a:prstGeom prst="rect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9" name="Oval 186"/>
            <p:cNvSpPr>
              <a:spLocks noChangeArrowheads="1"/>
            </p:cNvSpPr>
            <p:nvPr/>
          </p:nvSpPr>
          <p:spPr bwMode="auto">
            <a:xfrm rot="-5400000">
              <a:off x="2576" y="2828"/>
              <a:ext cx="28" cy="32"/>
            </a:xfrm>
            <a:prstGeom prst="ellipse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10" name="Group 223"/>
          <p:cNvGrpSpPr>
            <a:grpSpLocks/>
          </p:cNvGrpSpPr>
          <p:nvPr/>
        </p:nvGrpSpPr>
        <p:grpSpPr bwMode="auto">
          <a:xfrm>
            <a:off x="2218941" y="5523949"/>
            <a:ext cx="73741" cy="252116"/>
            <a:chOff x="2994" y="2794"/>
            <a:chExt cx="32" cy="108"/>
          </a:xfrm>
          <a:solidFill>
            <a:srgbClr val="00B050"/>
          </a:solidFill>
        </p:grpSpPr>
        <p:sp>
          <p:nvSpPr>
            <p:cNvPr id="71" name="Rectangle 188"/>
            <p:cNvSpPr>
              <a:spLocks noChangeArrowheads="1"/>
            </p:cNvSpPr>
            <p:nvPr/>
          </p:nvSpPr>
          <p:spPr bwMode="auto">
            <a:xfrm rot="-5400000">
              <a:off x="2957" y="2832"/>
              <a:ext cx="108" cy="31"/>
            </a:xfrm>
            <a:prstGeom prst="rect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2" name="Oval 189"/>
            <p:cNvSpPr>
              <a:spLocks noChangeArrowheads="1"/>
            </p:cNvSpPr>
            <p:nvPr/>
          </p:nvSpPr>
          <p:spPr bwMode="auto">
            <a:xfrm rot="-5400000">
              <a:off x="2996" y="2832"/>
              <a:ext cx="28" cy="32"/>
            </a:xfrm>
            <a:prstGeom prst="ellipse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11" name="Group 224"/>
          <p:cNvGrpSpPr>
            <a:grpSpLocks/>
          </p:cNvGrpSpPr>
          <p:nvPr/>
        </p:nvGrpSpPr>
        <p:grpSpPr bwMode="auto">
          <a:xfrm>
            <a:off x="2218941" y="5187795"/>
            <a:ext cx="73741" cy="252116"/>
            <a:chOff x="2994" y="2650"/>
            <a:chExt cx="32" cy="108"/>
          </a:xfrm>
          <a:solidFill>
            <a:srgbClr val="00B050"/>
          </a:solidFill>
        </p:grpSpPr>
        <p:sp>
          <p:nvSpPr>
            <p:cNvPr id="74" name="Rectangle 191"/>
            <p:cNvSpPr>
              <a:spLocks noChangeArrowheads="1"/>
            </p:cNvSpPr>
            <p:nvPr/>
          </p:nvSpPr>
          <p:spPr bwMode="auto">
            <a:xfrm rot="-5400000">
              <a:off x="2957" y="2688"/>
              <a:ext cx="108" cy="31"/>
            </a:xfrm>
            <a:prstGeom prst="rect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5" name="Oval 192"/>
            <p:cNvSpPr>
              <a:spLocks noChangeArrowheads="1"/>
            </p:cNvSpPr>
            <p:nvPr/>
          </p:nvSpPr>
          <p:spPr bwMode="auto">
            <a:xfrm rot="-5400000">
              <a:off x="2996" y="2688"/>
              <a:ext cx="28" cy="32"/>
            </a:xfrm>
            <a:prstGeom prst="ellipse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53345" name="Rectangle 261" descr="Trellis"/>
          <p:cNvSpPr>
            <a:spLocks noChangeArrowheads="1"/>
          </p:cNvSpPr>
          <p:nvPr/>
        </p:nvSpPr>
        <p:spPr bwMode="auto">
          <a:xfrm>
            <a:off x="2260420" y="3448663"/>
            <a:ext cx="221224" cy="245112"/>
          </a:xfrm>
          <a:prstGeom prst="rect">
            <a:avLst/>
          </a:prstGeom>
          <a:pattFill prst="trellis">
            <a:fgClr>
              <a:schemeClr val="accent1">
                <a:alpha val="34901"/>
              </a:schemeClr>
            </a:fgClr>
            <a:bgClr>
              <a:schemeClr val="bg1">
                <a:alpha val="34901"/>
              </a:scheme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348" name="Rectangle 264" descr="Trellis"/>
          <p:cNvSpPr>
            <a:spLocks noChangeArrowheads="1"/>
          </p:cNvSpPr>
          <p:nvPr/>
        </p:nvSpPr>
        <p:spPr bwMode="auto">
          <a:xfrm>
            <a:off x="2260420" y="3784817"/>
            <a:ext cx="221224" cy="245112"/>
          </a:xfrm>
          <a:prstGeom prst="rect">
            <a:avLst/>
          </a:prstGeom>
          <a:pattFill prst="trellis">
            <a:fgClr>
              <a:schemeClr val="accent1">
                <a:alpha val="34901"/>
              </a:schemeClr>
            </a:fgClr>
            <a:bgClr>
              <a:schemeClr val="bg1">
                <a:alpha val="34901"/>
              </a:scheme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34" name="Picture 56" descr="MCj02932180000[1]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958546">
            <a:off x="2638612" y="3249369"/>
            <a:ext cx="238219" cy="150778"/>
          </a:xfrm>
          <a:prstGeom prst="rect">
            <a:avLst/>
          </a:prstGeom>
          <a:noFill/>
        </p:spPr>
      </p:pic>
      <p:pic>
        <p:nvPicPr>
          <p:cNvPr id="135" name="Picture 56" descr="MCj02932180000[1]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958546">
            <a:off x="2624570" y="4390233"/>
            <a:ext cx="238219" cy="150778"/>
          </a:xfrm>
          <a:prstGeom prst="rect">
            <a:avLst/>
          </a:prstGeom>
          <a:noFill/>
        </p:spPr>
      </p:pic>
      <p:sp>
        <p:nvSpPr>
          <p:cNvPr id="53257" name="Title 84"/>
          <p:cNvSpPr>
            <a:spLocks noGrp="1"/>
          </p:cNvSpPr>
          <p:nvPr>
            <p:ph type="title"/>
          </p:nvPr>
        </p:nvSpPr>
        <p:spPr>
          <a:xfrm>
            <a:off x="384174" y="259856"/>
            <a:ext cx="8466527" cy="698500"/>
          </a:xfrm>
        </p:spPr>
        <p:txBody>
          <a:bodyPr/>
          <a:lstStyle/>
          <a:p>
            <a:r>
              <a:rPr lang="en-US" dirty="0" smtClean="0"/>
              <a:t>Nitrification Mode </a:t>
            </a:r>
            <a:br>
              <a:rPr lang="en-US" dirty="0" smtClean="0"/>
            </a:br>
            <a:r>
              <a:rPr lang="en-US" dirty="0" smtClean="0"/>
              <a:t>Winter Flow &lt; 18 MGD</a:t>
            </a:r>
          </a:p>
        </p:txBody>
      </p:sp>
      <p:sp>
        <p:nvSpPr>
          <p:cNvPr id="203" name="Text Box 175"/>
          <p:cNvSpPr txBox="1">
            <a:spLocks noChangeArrowheads="1"/>
          </p:cNvSpPr>
          <p:nvPr/>
        </p:nvSpPr>
        <p:spPr bwMode="auto">
          <a:xfrm>
            <a:off x="1237745" y="1638456"/>
            <a:ext cx="1094546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Primary Effluent</a:t>
            </a:r>
          </a:p>
        </p:txBody>
      </p:sp>
      <p:cxnSp>
        <p:nvCxnSpPr>
          <p:cNvPr id="206" name="Straight Arrow Connector 205"/>
          <p:cNvCxnSpPr/>
          <p:nvPr/>
        </p:nvCxnSpPr>
        <p:spPr>
          <a:xfrm rot="5400000">
            <a:off x="1327251" y="2806960"/>
            <a:ext cx="1060964" cy="1588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>
          <a:xfrm>
            <a:off x="2505628" y="3554624"/>
            <a:ext cx="210425" cy="1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>
            <a:off x="2137138" y="3556900"/>
            <a:ext cx="390121" cy="1588"/>
          </a:xfrm>
          <a:prstGeom prst="straightConnector1">
            <a:avLst/>
          </a:prstGeom>
          <a:ln w="38100">
            <a:solidFill>
              <a:schemeClr val="tx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>
            <a:off x="2505628" y="3916574"/>
            <a:ext cx="210425" cy="1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>
          <a:xfrm>
            <a:off x="2137138" y="3918850"/>
            <a:ext cx="390121" cy="1588"/>
          </a:xfrm>
          <a:prstGeom prst="straightConnector1">
            <a:avLst/>
          </a:prstGeom>
          <a:ln w="38100">
            <a:solidFill>
              <a:schemeClr val="tx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/>
          <p:cNvCxnSpPr/>
          <p:nvPr/>
        </p:nvCxnSpPr>
        <p:spPr>
          <a:xfrm rot="5400000" flipH="1" flipV="1">
            <a:off x="881500" y="3511454"/>
            <a:ext cx="1314367" cy="1588"/>
          </a:xfrm>
          <a:prstGeom prst="straightConnector1">
            <a:avLst/>
          </a:prstGeom>
          <a:ln w="57150">
            <a:solidFill>
              <a:srgbClr val="F1600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ext Box 9"/>
          <p:cNvSpPr txBox="1">
            <a:spLocks noChangeArrowheads="1"/>
          </p:cNvSpPr>
          <p:nvPr/>
        </p:nvSpPr>
        <p:spPr bwMode="auto">
          <a:xfrm>
            <a:off x="1312766" y="4226612"/>
            <a:ext cx="6719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1600F"/>
                </a:solidFill>
              </a:rPr>
              <a:t>RAS</a:t>
            </a:r>
            <a:endParaRPr lang="en-US" b="1" dirty="0">
              <a:solidFill>
                <a:srgbClr val="F1600F"/>
              </a:solidFill>
            </a:endParaRPr>
          </a:p>
        </p:txBody>
      </p:sp>
      <p:sp>
        <p:nvSpPr>
          <p:cNvPr id="225" name="Text Box 9"/>
          <p:cNvSpPr txBox="1">
            <a:spLocks noChangeArrowheads="1"/>
          </p:cNvSpPr>
          <p:nvPr/>
        </p:nvSpPr>
        <p:spPr bwMode="auto">
          <a:xfrm>
            <a:off x="5195438" y="1678880"/>
            <a:ext cx="10401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ZONE E</a:t>
            </a:r>
          </a:p>
          <a:p>
            <a:pPr algn="ctr"/>
            <a:r>
              <a:rPr lang="en-US" sz="1400" b="1" dirty="0" smtClean="0"/>
              <a:t>AERATED</a:t>
            </a:r>
            <a:endParaRPr lang="en-US" sz="1400" b="1" dirty="0"/>
          </a:p>
        </p:txBody>
      </p:sp>
      <p:sp>
        <p:nvSpPr>
          <p:cNvPr id="226" name="Text Box 9"/>
          <p:cNvSpPr txBox="1">
            <a:spLocks noChangeArrowheads="1"/>
          </p:cNvSpPr>
          <p:nvPr/>
        </p:nvSpPr>
        <p:spPr bwMode="auto">
          <a:xfrm>
            <a:off x="3794816" y="2697156"/>
            <a:ext cx="800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ZONE C</a:t>
            </a:r>
            <a:endParaRPr lang="en-US" sz="1400" b="1" dirty="0"/>
          </a:p>
        </p:txBody>
      </p:sp>
      <p:sp>
        <p:nvSpPr>
          <p:cNvPr id="227" name="Text Box 9"/>
          <p:cNvSpPr txBox="1">
            <a:spLocks noChangeArrowheads="1"/>
          </p:cNvSpPr>
          <p:nvPr/>
        </p:nvSpPr>
        <p:spPr bwMode="auto">
          <a:xfrm>
            <a:off x="5198311" y="2872202"/>
            <a:ext cx="10401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ZONE D</a:t>
            </a:r>
            <a:endParaRPr lang="en-US" sz="1400" b="1" dirty="0"/>
          </a:p>
          <a:p>
            <a:pPr algn="ctr"/>
            <a:r>
              <a:rPr lang="en-US" sz="1400" b="1" dirty="0" smtClean="0"/>
              <a:t>AERATED</a:t>
            </a:r>
            <a:endParaRPr lang="en-US" sz="1400" b="1" dirty="0"/>
          </a:p>
        </p:txBody>
      </p:sp>
      <p:sp>
        <p:nvSpPr>
          <p:cNvPr id="228" name="Text Box 9"/>
          <p:cNvSpPr txBox="1">
            <a:spLocks noChangeArrowheads="1"/>
          </p:cNvSpPr>
          <p:nvPr/>
        </p:nvSpPr>
        <p:spPr bwMode="auto">
          <a:xfrm>
            <a:off x="3101595" y="1642437"/>
            <a:ext cx="10401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ZONE F</a:t>
            </a:r>
          </a:p>
          <a:p>
            <a:pPr algn="ctr"/>
            <a:r>
              <a:rPr lang="en-US" sz="1400" b="1" dirty="0" smtClean="0"/>
              <a:t>AERATED</a:t>
            </a:r>
            <a:endParaRPr lang="en-US" sz="1400" b="1" dirty="0"/>
          </a:p>
        </p:txBody>
      </p:sp>
      <p:sp>
        <p:nvSpPr>
          <p:cNvPr id="231" name="Text Box 9"/>
          <p:cNvSpPr txBox="1">
            <a:spLocks noChangeArrowheads="1"/>
          </p:cNvSpPr>
          <p:nvPr/>
        </p:nvSpPr>
        <p:spPr bwMode="auto">
          <a:xfrm>
            <a:off x="3021634" y="2709580"/>
            <a:ext cx="800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ZONE B</a:t>
            </a:r>
            <a:endParaRPr lang="en-US" sz="1400" b="1" dirty="0"/>
          </a:p>
        </p:txBody>
      </p:sp>
      <p:sp>
        <p:nvSpPr>
          <p:cNvPr id="234" name="Text Box 9"/>
          <p:cNvSpPr txBox="1">
            <a:spLocks noChangeArrowheads="1"/>
          </p:cNvSpPr>
          <p:nvPr/>
        </p:nvSpPr>
        <p:spPr bwMode="auto">
          <a:xfrm>
            <a:off x="2350820" y="2697492"/>
            <a:ext cx="800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ZONE A</a:t>
            </a:r>
            <a:endParaRPr lang="en-US" sz="1400" b="1" dirty="0"/>
          </a:p>
        </p:txBody>
      </p:sp>
      <p:cxnSp>
        <p:nvCxnSpPr>
          <p:cNvPr id="235" name="Straight Arrow Connector 234"/>
          <p:cNvCxnSpPr/>
          <p:nvPr/>
        </p:nvCxnSpPr>
        <p:spPr>
          <a:xfrm rot="5400000">
            <a:off x="2315786" y="2396299"/>
            <a:ext cx="558598" cy="1588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238"/>
          <p:cNvGrpSpPr>
            <a:grpSpLocks/>
          </p:cNvGrpSpPr>
          <p:nvPr/>
        </p:nvGrpSpPr>
        <p:grpSpPr bwMode="auto">
          <a:xfrm rot="5400000" flipV="1">
            <a:off x="2490403" y="2089906"/>
            <a:ext cx="350956" cy="271133"/>
            <a:chOff x="848" y="3308"/>
            <a:chExt cx="140" cy="108"/>
          </a:xfrm>
          <a:solidFill>
            <a:schemeClr val="tx2"/>
          </a:solidFill>
        </p:grpSpPr>
        <p:sp>
          <p:nvSpPr>
            <p:cNvPr id="237" name="Rectangle 239"/>
            <p:cNvSpPr>
              <a:spLocks noChangeArrowheads="1"/>
            </p:cNvSpPr>
            <p:nvPr/>
          </p:nvSpPr>
          <p:spPr bwMode="auto">
            <a:xfrm>
              <a:off x="887" y="3309"/>
              <a:ext cx="101" cy="55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8" name="Oval 240"/>
            <p:cNvSpPr>
              <a:spLocks noChangeArrowheads="1"/>
            </p:cNvSpPr>
            <p:nvPr/>
          </p:nvSpPr>
          <p:spPr bwMode="auto">
            <a:xfrm>
              <a:off x="848" y="3308"/>
              <a:ext cx="113" cy="108"/>
            </a:xfrm>
            <a:prstGeom prst="ellips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cxnSp>
        <p:nvCxnSpPr>
          <p:cNvPr id="246" name="Straight Arrow Connector 245"/>
          <p:cNvCxnSpPr/>
          <p:nvPr/>
        </p:nvCxnSpPr>
        <p:spPr>
          <a:xfrm rot="16200000" flipV="1">
            <a:off x="2464331" y="4917671"/>
            <a:ext cx="312180" cy="2974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238"/>
          <p:cNvGrpSpPr>
            <a:grpSpLocks/>
          </p:cNvGrpSpPr>
          <p:nvPr/>
        </p:nvGrpSpPr>
        <p:grpSpPr bwMode="auto">
          <a:xfrm rot="16200000">
            <a:off x="2510446" y="5096109"/>
            <a:ext cx="350956" cy="271133"/>
            <a:chOff x="848" y="3308"/>
            <a:chExt cx="140" cy="108"/>
          </a:xfrm>
          <a:solidFill>
            <a:schemeClr val="tx2"/>
          </a:solidFill>
        </p:grpSpPr>
        <p:sp>
          <p:nvSpPr>
            <p:cNvPr id="249" name="Rectangle 239"/>
            <p:cNvSpPr>
              <a:spLocks noChangeArrowheads="1"/>
            </p:cNvSpPr>
            <p:nvPr/>
          </p:nvSpPr>
          <p:spPr bwMode="auto">
            <a:xfrm>
              <a:off x="887" y="3309"/>
              <a:ext cx="101" cy="55"/>
            </a:xfrm>
            <a:prstGeom prst="rect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1" name="Oval 240"/>
            <p:cNvSpPr>
              <a:spLocks noChangeArrowheads="1"/>
            </p:cNvSpPr>
            <p:nvPr/>
          </p:nvSpPr>
          <p:spPr bwMode="auto">
            <a:xfrm>
              <a:off x="848" y="3308"/>
              <a:ext cx="113" cy="108"/>
            </a:xfrm>
            <a:prstGeom prst="ellipse">
              <a:avLst/>
            </a:prstGeom>
            <a:grpFill/>
            <a:ln w="1270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pic>
        <p:nvPicPr>
          <p:cNvPr id="252" name="Picture 56" descr="MCj02932180000[1]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958546">
            <a:off x="3308597" y="3255121"/>
            <a:ext cx="238219" cy="150778"/>
          </a:xfrm>
          <a:prstGeom prst="rect">
            <a:avLst/>
          </a:prstGeom>
          <a:noFill/>
        </p:spPr>
      </p:pic>
      <p:pic>
        <p:nvPicPr>
          <p:cNvPr id="253" name="Picture 56" descr="MCj02932180000[1]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958546">
            <a:off x="3305721" y="4365056"/>
            <a:ext cx="238219" cy="150778"/>
          </a:xfrm>
          <a:prstGeom prst="rect">
            <a:avLst/>
          </a:prstGeom>
          <a:noFill/>
        </p:spPr>
      </p:pic>
      <p:pic>
        <p:nvPicPr>
          <p:cNvPr id="254" name="Picture 56" descr="MCj02932180000[1]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958546">
            <a:off x="4064847" y="3243618"/>
            <a:ext cx="238219" cy="150778"/>
          </a:xfrm>
          <a:prstGeom prst="rect">
            <a:avLst/>
          </a:prstGeom>
          <a:noFill/>
        </p:spPr>
      </p:pic>
      <p:pic>
        <p:nvPicPr>
          <p:cNvPr id="255" name="Picture 56" descr="MCj02932180000[1]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958546">
            <a:off x="4061971" y="4370805"/>
            <a:ext cx="238219" cy="150778"/>
          </a:xfrm>
          <a:prstGeom prst="rect">
            <a:avLst/>
          </a:prstGeom>
          <a:noFill/>
        </p:spPr>
      </p:pic>
      <p:cxnSp>
        <p:nvCxnSpPr>
          <p:cNvPr id="404" name="Straight Arrow Connector 403"/>
          <p:cNvCxnSpPr/>
          <p:nvPr/>
        </p:nvCxnSpPr>
        <p:spPr>
          <a:xfrm flipV="1">
            <a:off x="1512569" y="2867025"/>
            <a:ext cx="277822" cy="1590"/>
          </a:xfrm>
          <a:prstGeom prst="straightConnector1">
            <a:avLst/>
          </a:prstGeom>
          <a:ln w="57150">
            <a:solidFill>
              <a:srgbClr val="F1600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5" name="Line 202"/>
          <p:cNvSpPr>
            <a:spLocks noChangeShapeType="1"/>
          </p:cNvSpPr>
          <p:nvPr/>
        </p:nvSpPr>
        <p:spPr bwMode="auto">
          <a:xfrm>
            <a:off x="2366653" y="1808602"/>
            <a:ext cx="0" cy="373505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06" name="Line 201"/>
          <p:cNvSpPr>
            <a:spLocks noChangeShapeType="1"/>
          </p:cNvSpPr>
          <p:nvPr/>
        </p:nvSpPr>
        <p:spPr bwMode="auto">
          <a:xfrm>
            <a:off x="2365754" y="4813898"/>
            <a:ext cx="0" cy="373505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07" name="Line 202"/>
          <p:cNvSpPr>
            <a:spLocks noChangeShapeType="1"/>
          </p:cNvSpPr>
          <p:nvPr/>
        </p:nvSpPr>
        <p:spPr bwMode="auto">
          <a:xfrm flipH="1" flipV="1">
            <a:off x="2321157" y="1604352"/>
            <a:ext cx="361890" cy="608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08" name="Line 201"/>
          <p:cNvSpPr>
            <a:spLocks noChangeShapeType="1"/>
          </p:cNvSpPr>
          <p:nvPr/>
        </p:nvSpPr>
        <p:spPr bwMode="auto">
          <a:xfrm flipH="1" flipV="1">
            <a:off x="2014308" y="5315803"/>
            <a:ext cx="408311" cy="5337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09" name="Line 201"/>
          <p:cNvSpPr>
            <a:spLocks noChangeShapeType="1"/>
          </p:cNvSpPr>
          <p:nvPr/>
        </p:nvSpPr>
        <p:spPr bwMode="auto">
          <a:xfrm flipH="1" flipV="1">
            <a:off x="2037054" y="5659271"/>
            <a:ext cx="408311" cy="5337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10" name="Oval 409"/>
          <p:cNvSpPr/>
          <p:nvPr/>
        </p:nvSpPr>
        <p:spPr>
          <a:xfrm>
            <a:off x="4721825" y="2314575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Oval 410"/>
          <p:cNvSpPr/>
          <p:nvPr/>
        </p:nvSpPr>
        <p:spPr>
          <a:xfrm>
            <a:off x="4874225" y="2384319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Oval 411"/>
          <p:cNvSpPr/>
          <p:nvPr/>
        </p:nvSpPr>
        <p:spPr>
          <a:xfrm>
            <a:off x="4853561" y="2244837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Oval 412"/>
          <p:cNvSpPr/>
          <p:nvPr/>
        </p:nvSpPr>
        <p:spPr>
          <a:xfrm>
            <a:off x="5029205" y="2275833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Oval 413"/>
          <p:cNvSpPr/>
          <p:nvPr/>
        </p:nvSpPr>
        <p:spPr>
          <a:xfrm>
            <a:off x="5070537" y="2373985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Oval 414"/>
          <p:cNvSpPr/>
          <p:nvPr/>
        </p:nvSpPr>
        <p:spPr>
          <a:xfrm>
            <a:off x="5287513" y="2270663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Oval 415"/>
          <p:cNvSpPr/>
          <p:nvPr/>
        </p:nvSpPr>
        <p:spPr>
          <a:xfrm>
            <a:off x="5220353" y="2373985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Oval 416"/>
          <p:cNvSpPr/>
          <p:nvPr/>
        </p:nvSpPr>
        <p:spPr>
          <a:xfrm>
            <a:off x="5390835" y="2373985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Oval 417"/>
          <p:cNvSpPr/>
          <p:nvPr/>
        </p:nvSpPr>
        <p:spPr>
          <a:xfrm>
            <a:off x="5525153" y="2270663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Oval 418"/>
          <p:cNvSpPr/>
          <p:nvPr/>
        </p:nvSpPr>
        <p:spPr>
          <a:xfrm>
            <a:off x="5623309" y="2373985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Oval 419"/>
          <p:cNvSpPr/>
          <p:nvPr/>
        </p:nvSpPr>
        <p:spPr>
          <a:xfrm>
            <a:off x="5809289" y="2286161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Oval 420"/>
          <p:cNvSpPr/>
          <p:nvPr/>
        </p:nvSpPr>
        <p:spPr>
          <a:xfrm>
            <a:off x="5902279" y="2399815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Oval 421"/>
          <p:cNvSpPr/>
          <p:nvPr/>
        </p:nvSpPr>
        <p:spPr>
          <a:xfrm>
            <a:off x="6021099" y="2260331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Oval 422"/>
          <p:cNvSpPr/>
          <p:nvPr/>
        </p:nvSpPr>
        <p:spPr>
          <a:xfrm>
            <a:off x="6150252" y="2368819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Oval 423"/>
          <p:cNvSpPr/>
          <p:nvPr/>
        </p:nvSpPr>
        <p:spPr>
          <a:xfrm>
            <a:off x="6289737" y="2265497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Oval 424"/>
          <p:cNvSpPr/>
          <p:nvPr/>
        </p:nvSpPr>
        <p:spPr>
          <a:xfrm>
            <a:off x="6325899" y="2399815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Oval 425"/>
          <p:cNvSpPr/>
          <p:nvPr/>
        </p:nvSpPr>
        <p:spPr>
          <a:xfrm>
            <a:off x="6496381" y="2265497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Oval 426"/>
          <p:cNvSpPr/>
          <p:nvPr/>
        </p:nvSpPr>
        <p:spPr>
          <a:xfrm>
            <a:off x="6672028" y="2358487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Oval 427"/>
          <p:cNvSpPr/>
          <p:nvPr/>
        </p:nvSpPr>
        <p:spPr>
          <a:xfrm>
            <a:off x="5659472" y="2203503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Oval 428"/>
          <p:cNvSpPr/>
          <p:nvPr/>
        </p:nvSpPr>
        <p:spPr>
          <a:xfrm>
            <a:off x="5142862" y="2182839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Oval 429"/>
          <p:cNvSpPr/>
          <p:nvPr/>
        </p:nvSpPr>
        <p:spPr>
          <a:xfrm>
            <a:off x="5437330" y="2120846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535"/>
          <p:cNvGrpSpPr/>
          <p:nvPr/>
        </p:nvGrpSpPr>
        <p:grpSpPr>
          <a:xfrm>
            <a:off x="4731350" y="3349571"/>
            <a:ext cx="2022007" cy="345644"/>
            <a:chOff x="5562600" y="3349571"/>
            <a:chExt cx="2022007" cy="345644"/>
          </a:xfrm>
        </p:grpSpPr>
        <p:sp>
          <p:nvSpPr>
            <p:cNvPr id="431" name="Oval 430"/>
            <p:cNvSpPr/>
            <p:nvPr/>
          </p:nvSpPr>
          <p:spPr>
            <a:xfrm>
              <a:off x="5562600" y="354330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5715000" y="361304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5694336" y="347356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5869980" y="350455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5911312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6128288" y="349938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6061128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6231610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6365928" y="349938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6464084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6650064" y="351488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6743054" y="362854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6861874" y="348905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6991027" y="359754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7130512" y="349422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7166674" y="362854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7337156" y="349422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7512803" y="358721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6500247" y="343222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/>
            <p:cNvSpPr/>
            <p:nvPr/>
          </p:nvSpPr>
          <p:spPr>
            <a:xfrm>
              <a:off x="5983637" y="341156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6278105" y="3349571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3" name="Oval 452"/>
          <p:cNvSpPr/>
          <p:nvPr/>
        </p:nvSpPr>
        <p:spPr>
          <a:xfrm>
            <a:off x="2778725" y="2384319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Oval 454"/>
          <p:cNvSpPr/>
          <p:nvPr/>
        </p:nvSpPr>
        <p:spPr>
          <a:xfrm>
            <a:off x="2933705" y="2275833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Oval 455"/>
          <p:cNvSpPr/>
          <p:nvPr/>
        </p:nvSpPr>
        <p:spPr>
          <a:xfrm>
            <a:off x="2975037" y="2373985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7" name="Oval 456"/>
          <p:cNvSpPr/>
          <p:nvPr/>
        </p:nvSpPr>
        <p:spPr>
          <a:xfrm>
            <a:off x="3192013" y="2270663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Oval 457"/>
          <p:cNvSpPr/>
          <p:nvPr/>
        </p:nvSpPr>
        <p:spPr>
          <a:xfrm>
            <a:off x="3124853" y="2373985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9" name="Oval 458"/>
          <p:cNvSpPr/>
          <p:nvPr/>
        </p:nvSpPr>
        <p:spPr>
          <a:xfrm>
            <a:off x="3295335" y="2373985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" name="Oval 459"/>
          <p:cNvSpPr/>
          <p:nvPr/>
        </p:nvSpPr>
        <p:spPr>
          <a:xfrm>
            <a:off x="3429653" y="2270663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" name="Oval 460"/>
          <p:cNvSpPr/>
          <p:nvPr/>
        </p:nvSpPr>
        <p:spPr>
          <a:xfrm>
            <a:off x="3527809" y="2373985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Oval 461"/>
          <p:cNvSpPr/>
          <p:nvPr/>
        </p:nvSpPr>
        <p:spPr>
          <a:xfrm>
            <a:off x="3713789" y="2286161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Oval 462"/>
          <p:cNvSpPr/>
          <p:nvPr/>
        </p:nvSpPr>
        <p:spPr>
          <a:xfrm>
            <a:off x="3806779" y="2399815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Oval 463"/>
          <p:cNvSpPr/>
          <p:nvPr/>
        </p:nvSpPr>
        <p:spPr>
          <a:xfrm>
            <a:off x="3925599" y="2260331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Oval 464"/>
          <p:cNvSpPr/>
          <p:nvPr/>
        </p:nvSpPr>
        <p:spPr>
          <a:xfrm>
            <a:off x="4054752" y="2368819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Oval 465"/>
          <p:cNvSpPr/>
          <p:nvPr/>
        </p:nvSpPr>
        <p:spPr>
          <a:xfrm>
            <a:off x="4194237" y="2265497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7" name="Oval 466"/>
          <p:cNvSpPr/>
          <p:nvPr/>
        </p:nvSpPr>
        <p:spPr>
          <a:xfrm>
            <a:off x="4230399" y="2399815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Oval 467"/>
          <p:cNvSpPr/>
          <p:nvPr/>
        </p:nvSpPr>
        <p:spPr>
          <a:xfrm>
            <a:off x="4400881" y="2265497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Oval 468"/>
          <p:cNvSpPr/>
          <p:nvPr/>
        </p:nvSpPr>
        <p:spPr>
          <a:xfrm>
            <a:off x="4576528" y="2358487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0" name="Oval 469"/>
          <p:cNvSpPr/>
          <p:nvPr/>
        </p:nvSpPr>
        <p:spPr>
          <a:xfrm>
            <a:off x="3563972" y="2203503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" name="Oval 470"/>
          <p:cNvSpPr/>
          <p:nvPr/>
        </p:nvSpPr>
        <p:spPr>
          <a:xfrm>
            <a:off x="3047362" y="2182839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2" name="Oval 471"/>
          <p:cNvSpPr/>
          <p:nvPr/>
        </p:nvSpPr>
        <p:spPr>
          <a:xfrm>
            <a:off x="3341830" y="2120846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Oval 472"/>
          <p:cNvSpPr/>
          <p:nvPr/>
        </p:nvSpPr>
        <p:spPr>
          <a:xfrm>
            <a:off x="4617979" y="471301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4" name="Oval 473"/>
          <p:cNvSpPr/>
          <p:nvPr/>
        </p:nvSpPr>
        <p:spPr>
          <a:xfrm>
            <a:off x="4770379" y="4782756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Oval 474"/>
          <p:cNvSpPr/>
          <p:nvPr/>
        </p:nvSpPr>
        <p:spPr>
          <a:xfrm>
            <a:off x="4749715" y="4643274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6" name="Oval 475"/>
          <p:cNvSpPr/>
          <p:nvPr/>
        </p:nvSpPr>
        <p:spPr>
          <a:xfrm>
            <a:off x="4925359" y="4674270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7" name="Oval 476"/>
          <p:cNvSpPr/>
          <p:nvPr/>
        </p:nvSpPr>
        <p:spPr>
          <a:xfrm>
            <a:off x="4966691" y="477242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" name="Oval 477"/>
          <p:cNvSpPr/>
          <p:nvPr/>
        </p:nvSpPr>
        <p:spPr>
          <a:xfrm>
            <a:off x="5183667" y="4669100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Oval 478"/>
          <p:cNvSpPr/>
          <p:nvPr/>
        </p:nvSpPr>
        <p:spPr>
          <a:xfrm>
            <a:off x="5116507" y="477242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Oval 479"/>
          <p:cNvSpPr/>
          <p:nvPr/>
        </p:nvSpPr>
        <p:spPr>
          <a:xfrm>
            <a:off x="5286989" y="477242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Oval 480"/>
          <p:cNvSpPr/>
          <p:nvPr/>
        </p:nvSpPr>
        <p:spPr>
          <a:xfrm>
            <a:off x="5421307" y="4669100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2" name="Oval 481"/>
          <p:cNvSpPr/>
          <p:nvPr/>
        </p:nvSpPr>
        <p:spPr>
          <a:xfrm>
            <a:off x="5519463" y="477242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Oval 482"/>
          <p:cNvSpPr/>
          <p:nvPr/>
        </p:nvSpPr>
        <p:spPr>
          <a:xfrm>
            <a:off x="5705443" y="4684598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Oval 483"/>
          <p:cNvSpPr/>
          <p:nvPr/>
        </p:nvSpPr>
        <p:spPr>
          <a:xfrm>
            <a:off x="5798433" y="479825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Oval 484"/>
          <p:cNvSpPr/>
          <p:nvPr/>
        </p:nvSpPr>
        <p:spPr>
          <a:xfrm>
            <a:off x="5917253" y="4658768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" name="Oval 485"/>
          <p:cNvSpPr/>
          <p:nvPr/>
        </p:nvSpPr>
        <p:spPr>
          <a:xfrm>
            <a:off x="6046406" y="4767256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7" name="Oval 486"/>
          <p:cNvSpPr/>
          <p:nvPr/>
        </p:nvSpPr>
        <p:spPr>
          <a:xfrm>
            <a:off x="6185891" y="4663934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8" name="Oval 487"/>
          <p:cNvSpPr/>
          <p:nvPr/>
        </p:nvSpPr>
        <p:spPr>
          <a:xfrm>
            <a:off x="6222053" y="479825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Oval 488"/>
          <p:cNvSpPr/>
          <p:nvPr/>
        </p:nvSpPr>
        <p:spPr>
          <a:xfrm>
            <a:off x="6392535" y="4663934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Oval 489"/>
          <p:cNvSpPr/>
          <p:nvPr/>
        </p:nvSpPr>
        <p:spPr>
          <a:xfrm>
            <a:off x="6568182" y="4756924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Oval 490"/>
          <p:cNvSpPr/>
          <p:nvPr/>
        </p:nvSpPr>
        <p:spPr>
          <a:xfrm>
            <a:off x="5555626" y="4601940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Oval 491"/>
          <p:cNvSpPr/>
          <p:nvPr/>
        </p:nvSpPr>
        <p:spPr>
          <a:xfrm>
            <a:off x="5039016" y="4581276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Oval 492"/>
          <p:cNvSpPr/>
          <p:nvPr/>
        </p:nvSpPr>
        <p:spPr>
          <a:xfrm>
            <a:off x="5333484" y="4519283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Oval 493"/>
          <p:cNvSpPr/>
          <p:nvPr/>
        </p:nvSpPr>
        <p:spPr>
          <a:xfrm>
            <a:off x="4606828" y="590619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Oval 494"/>
          <p:cNvSpPr/>
          <p:nvPr/>
        </p:nvSpPr>
        <p:spPr>
          <a:xfrm>
            <a:off x="4759228" y="5975936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Oval 495"/>
          <p:cNvSpPr/>
          <p:nvPr/>
        </p:nvSpPr>
        <p:spPr>
          <a:xfrm>
            <a:off x="4738564" y="5836454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Oval 496"/>
          <p:cNvSpPr/>
          <p:nvPr/>
        </p:nvSpPr>
        <p:spPr>
          <a:xfrm>
            <a:off x="4914208" y="5867450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Oval 497"/>
          <p:cNvSpPr/>
          <p:nvPr/>
        </p:nvSpPr>
        <p:spPr>
          <a:xfrm>
            <a:off x="4955540" y="596560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Oval 498"/>
          <p:cNvSpPr/>
          <p:nvPr/>
        </p:nvSpPr>
        <p:spPr>
          <a:xfrm>
            <a:off x="5172516" y="5862280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Oval 499"/>
          <p:cNvSpPr/>
          <p:nvPr/>
        </p:nvSpPr>
        <p:spPr>
          <a:xfrm>
            <a:off x="5105356" y="596560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Oval 500"/>
          <p:cNvSpPr/>
          <p:nvPr/>
        </p:nvSpPr>
        <p:spPr>
          <a:xfrm>
            <a:off x="5275838" y="596560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2" name="Oval 501"/>
          <p:cNvSpPr/>
          <p:nvPr/>
        </p:nvSpPr>
        <p:spPr>
          <a:xfrm>
            <a:off x="5410156" y="5862280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3" name="Oval 502"/>
          <p:cNvSpPr/>
          <p:nvPr/>
        </p:nvSpPr>
        <p:spPr>
          <a:xfrm>
            <a:off x="5508312" y="596560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Oval 503"/>
          <p:cNvSpPr/>
          <p:nvPr/>
        </p:nvSpPr>
        <p:spPr>
          <a:xfrm>
            <a:off x="5694292" y="5877778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Oval 504"/>
          <p:cNvSpPr/>
          <p:nvPr/>
        </p:nvSpPr>
        <p:spPr>
          <a:xfrm>
            <a:off x="5787282" y="599143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6" name="Oval 505"/>
          <p:cNvSpPr/>
          <p:nvPr/>
        </p:nvSpPr>
        <p:spPr>
          <a:xfrm>
            <a:off x="5906102" y="5851948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7" name="Oval 506"/>
          <p:cNvSpPr/>
          <p:nvPr/>
        </p:nvSpPr>
        <p:spPr>
          <a:xfrm>
            <a:off x="6035255" y="5960436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8" name="Oval 507"/>
          <p:cNvSpPr/>
          <p:nvPr/>
        </p:nvSpPr>
        <p:spPr>
          <a:xfrm>
            <a:off x="6174740" y="5857114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9" name="Oval 508"/>
          <p:cNvSpPr/>
          <p:nvPr/>
        </p:nvSpPr>
        <p:spPr>
          <a:xfrm>
            <a:off x="6210902" y="599143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0" name="Oval 509"/>
          <p:cNvSpPr/>
          <p:nvPr/>
        </p:nvSpPr>
        <p:spPr>
          <a:xfrm>
            <a:off x="6381384" y="5857114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1" name="Oval 510"/>
          <p:cNvSpPr/>
          <p:nvPr/>
        </p:nvSpPr>
        <p:spPr>
          <a:xfrm>
            <a:off x="6557031" y="5950104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" name="Oval 511"/>
          <p:cNvSpPr/>
          <p:nvPr/>
        </p:nvSpPr>
        <p:spPr>
          <a:xfrm>
            <a:off x="5544475" y="5795120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Oval 512"/>
          <p:cNvSpPr/>
          <p:nvPr/>
        </p:nvSpPr>
        <p:spPr>
          <a:xfrm>
            <a:off x="5027865" y="5774456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" name="Oval 513"/>
          <p:cNvSpPr/>
          <p:nvPr/>
        </p:nvSpPr>
        <p:spPr>
          <a:xfrm>
            <a:off x="5322333" y="5712463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Oval 514"/>
          <p:cNvSpPr/>
          <p:nvPr/>
        </p:nvSpPr>
        <p:spPr>
          <a:xfrm>
            <a:off x="2514113" y="598053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Oval 515"/>
          <p:cNvSpPr/>
          <p:nvPr/>
        </p:nvSpPr>
        <p:spPr>
          <a:xfrm>
            <a:off x="2666513" y="6050276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Oval 516"/>
          <p:cNvSpPr/>
          <p:nvPr/>
        </p:nvSpPr>
        <p:spPr>
          <a:xfrm>
            <a:off x="2645849" y="5910794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Oval 517"/>
          <p:cNvSpPr/>
          <p:nvPr/>
        </p:nvSpPr>
        <p:spPr>
          <a:xfrm>
            <a:off x="2821493" y="5941790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Oval 518"/>
          <p:cNvSpPr/>
          <p:nvPr/>
        </p:nvSpPr>
        <p:spPr>
          <a:xfrm>
            <a:off x="2862825" y="603994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Oval 519"/>
          <p:cNvSpPr/>
          <p:nvPr/>
        </p:nvSpPr>
        <p:spPr>
          <a:xfrm>
            <a:off x="3079801" y="5936620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Oval 520"/>
          <p:cNvSpPr/>
          <p:nvPr/>
        </p:nvSpPr>
        <p:spPr>
          <a:xfrm>
            <a:off x="3012641" y="603994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Oval 521"/>
          <p:cNvSpPr/>
          <p:nvPr/>
        </p:nvSpPr>
        <p:spPr>
          <a:xfrm>
            <a:off x="3183123" y="603994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3" name="Oval 522"/>
          <p:cNvSpPr/>
          <p:nvPr/>
        </p:nvSpPr>
        <p:spPr>
          <a:xfrm>
            <a:off x="3317441" y="5936620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Oval 523"/>
          <p:cNvSpPr/>
          <p:nvPr/>
        </p:nvSpPr>
        <p:spPr>
          <a:xfrm>
            <a:off x="3415597" y="603994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5" name="Oval 524"/>
          <p:cNvSpPr/>
          <p:nvPr/>
        </p:nvSpPr>
        <p:spPr>
          <a:xfrm>
            <a:off x="3601577" y="5952118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Oval 525"/>
          <p:cNvSpPr/>
          <p:nvPr/>
        </p:nvSpPr>
        <p:spPr>
          <a:xfrm>
            <a:off x="3694567" y="606577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Oval 526"/>
          <p:cNvSpPr/>
          <p:nvPr/>
        </p:nvSpPr>
        <p:spPr>
          <a:xfrm>
            <a:off x="3813387" y="5926288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8" name="Oval 527"/>
          <p:cNvSpPr/>
          <p:nvPr/>
        </p:nvSpPr>
        <p:spPr>
          <a:xfrm>
            <a:off x="3942540" y="6034776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9" name="Oval 528"/>
          <p:cNvSpPr/>
          <p:nvPr/>
        </p:nvSpPr>
        <p:spPr>
          <a:xfrm>
            <a:off x="4082025" y="5931454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Oval 529"/>
          <p:cNvSpPr/>
          <p:nvPr/>
        </p:nvSpPr>
        <p:spPr>
          <a:xfrm>
            <a:off x="4118187" y="6065772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" name="Oval 530"/>
          <p:cNvSpPr/>
          <p:nvPr/>
        </p:nvSpPr>
        <p:spPr>
          <a:xfrm>
            <a:off x="4288669" y="5931454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Oval 532"/>
          <p:cNvSpPr/>
          <p:nvPr/>
        </p:nvSpPr>
        <p:spPr>
          <a:xfrm>
            <a:off x="3451760" y="5869460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4" name="Oval 533"/>
          <p:cNvSpPr/>
          <p:nvPr/>
        </p:nvSpPr>
        <p:spPr>
          <a:xfrm>
            <a:off x="2935150" y="5848796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5" name="Oval 534"/>
          <p:cNvSpPr/>
          <p:nvPr/>
        </p:nvSpPr>
        <p:spPr>
          <a:xfrm>
            <a:off x="3229618" y="5786803"/>
            <a:ext cx="71804" cy="6667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ight Brace 211"/>
          <p:cNvSpPr/>
          <p:nvPr/>
        </p:nvSpPr>
        <p:spPr>
          <a:xfrm>
            <a:off x="6970840" y="1341911"/>
            <a:ext cx="296860" cy="2280064"/>
          </a:xfrm>
          <a:prstGeom prst="rightBrace">
            <a:avLst>
              <a:gd name="adj1" fmla="val 8333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TextBox 214"/>
          <p:cNvSpPr txBox="1"/>
          <p:nvPr/>
        </p:nvSpPr>
        <p:spPr>
          <a:xfrm>
            <a:off x="7386457" y="225632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Aeration </a:t>
            </a:r>
          </a:p>
          <a:p>
            <a:r>
              <a:rPr lang="en-US" dirty="0" smtClean="0"/>
              <a:t>Basin 3</a:t>
            </a:r>
            <a:endParaRPr lang="en-US" dirty="0"/>
          </a:p>
        </p:txBody>
      </p:sp>
      <p:sp>
        <p:nvSpPr>
          <p:cNvPr id="218" name="Right Brace 217"/>
          <p:cNvSpPr/>
          <p:nvPr/>
        </p:nvSpPr>
        <p:spPr>
          <a:xfrm>
            <a:off x="6980740" y="3871356"/>
            <a:ext cx="322586" cy="2289895"/>
          </a:xfrm>
          <a:prstGeom prst="rightBrace">
            <a:avLst>
              <a:gd name="adj1" fmla="val 8333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TextBox 220"/>
          <p:cNvSpPr txBox="1"/>
          <p:nvPr/>
        </p:nvSpPr>
        <p:spPr>
          <a:xfrm>
            <a:off x="7396357" y="466497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Aeration </a:t>
            </a:r>
          </a:p>
          <a:p>
            <a:r>
              <a:rPr lang="en-US" dirty="0" smtClean="0"/>
              <a:t>Basin 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97" name="Rectangle 9" descr="Small confetti"/>
          <p:cNvSpPr>
            <a:spLocks noChangeArrowheads="1"/>
          </p:cNvSpPr>
          <p:nvPr/>
        </p:nvSpPr>
        <p:spPr bwMode="auto">
          <a:xfrm>
            <a:off x="1340066" y="3427652"/>
            <a:ext cx="949419" cy="616283"/>
          </a:xfrm>
          <a:prstGeom prst="rect">
            <a:avLst/>
          </a:prstGeom>
          <a:pattFill prst="smConfetti">
            <a:fgClr>
              <a:srgbClr val="FFFF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299" name="Line 44"/>
          <p:cNvSpPr>
            <a:spLocks noChangeShapeType="1"/>
          </p:cNvSpPr>
          <p:nvPr/>
        </p:nvSpPr>
        <p:spPr bwMode="auto">
          <a:xfrm>
            <a:off x="2289485" y="3745132"/>
            <a:ext cx="267312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301" name="Rectangle 11" descr="Trellis"/>
          <p:cNvSpPr>
            <a:spLocks noChangeArrowheads="1"/>
          </p:cNvSpPr>
          <p:nvPr/>
        </p:nvSpPr>
        <p:spPr bwMode="auto">
          <a:xfrm>
            <a:off x="1132351" y="1317349"/>
            <a:ext cx="207714" cy="4855565"/>
          </a:xfrm>
          <a:prstGeom prst="rect">
            <a:avLst/>
          </a:prstGeom>
          <a:pattFill prst="trellis">
            <a:fgClr>
              <a:srgbClr val="C3D9DB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 flipH="1">
            <a:off x="2335573" y="1336024"/>
            <a:ext cx="4525871" cy="2427783"/>
            <a:chOff x="624" y="996"/>
            <a:chExt cx="1964" cy="1040"/>
          </a:xfrm>
        </p:grpSpPr>
        <p:sp>
          <p:nvSpPr>
            <p:cNvPr id="53386" name="Line 104"/>
            <p:cNvSpPr>
              <a:spLocks noChangeShapeType="1"/>
            </p:cNvSpPr>
            <p:nvPr/>
          </p:nvSpPr>
          <p:spPr bwMode="auto">
            <a:xfrm>
              <a:off x="628" y="1508"/>
              <a:ext cx="18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87" name="Line 105"/>
            <p:cNvSpPr>
              <a:spLocks noChangeShapeType="1"/>
            </p:cNvSpPr>
            <p:nvPr/>
          </p:nvSpPr>
          <p:spPr bwMode="auto">
            <a:xfrm>
              <a:off x="1940" y="1512"/>
              <a:ext cx="0" cy="5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88" name="Line 106"/>
            <p:cNvSpPr>
              <a:spLocks noChangeShapeType="1"/>
            </p:cNvSpPr>
            <p:nvPr/>
          </p:nvSpPr>
          <p:spPr bwMode="auto">
            <a:xfrm>
              <a:off x="2272" y="1508"/>
              <a:ext cx="0" cy="5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89" name="Rectangle 107"/>
            <p:cNvSpPr>
              <a:spLocks noChangeArrowheads="1"/>
            </p:cNvSpPr>
            <p:nvPr/>
          </p:nvSpPr>
          <p:spPr bwMode="auto">
            <a:xfrm>
              <a:off x="624" y="996"/>
              <a:ext cx="1964" cy="104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53303" name="Line 108"/>
          <p:cNvSpPr>
            <a:spLocks noChangeShapeType="1"/>
          </p:cNvSpPr>
          <p:nvPr/>
        </p:nvSpPr>
        <p:spPr bwMode="auto">
          <a:xfrm>
            <a:off x="4593900" y="1336024"/>
            <a:ext cx="0" cy="23997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3" name="Group 109"/>
          <p:cNvGrpSpPr>
            <a:grpSpLocks/>
          </p:cNvGrpSpPr>
          <p:nvPr/>
        </p:nvGrpSpPr>
        <p:grpSpPr bwMode="auto">
          <a:xfrm flipH="1" flipV="1">
            <a:off x="2335573" y="3735794"/>
            <a:ext cx="4525871" cy="2427783"/>
            <a:chOff x="624" y="996"/>
            <a:chExt cx="1964" cy="1040"/>
          </a:xfrm>
        </p:grpSpPr>
        <p:sp>
          <p:nvSpPr>
            <p:cNvPr id="53381" name="Line 111"/>
            <p:cNvSpPr>
              <a:spLocks noChangeShapeType="1"/>
            </p:cNvSpPr>
            <p:nvPr/>
          </p:nvSpPr>
          <p:spPr bwMode="auto">
            <a:xfrm>
              <a:off x="628" y="1508"/>
              <a:ext cx="18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82" name="Line 112"/>
            <p:cNvSpPr>
              <a:spLocks noChangeShapeType="1"/>
            </p:cNvSpPr>
            <p:nvPr/>
          </p:nvSpPr>
          <p:spPr bwMode="auto">
            <a:xfrm>
              <a:off x="1940" y="1512"/>
              <a:ext cx="0" cy="5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83" name="Line 113"/>
            <p:cNvSpPr>
              <a:spLocks noChangeShapeType="1"/>
            </p:cNvSpPr>
            <p:nvPr/>
          </p:nvSpPr>
          <p:spPr bwMode="auto">
            <a:xfrm>
              <a:off x="2272" y="1508"/>
              <a:ext cx="0" cy="5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84" name="Rectangle 114"/>
            <p:cNvSpPr>
              <a:spLocks noChangeArrowheads="1"/>
            </p:cNvSpPr>
            <p:nvPr/>
          </p:nvSpPr>
          <p:spPr bwMode="auto">
            <a:xfrm>
              <a:off x="624" y="996"/>
              <a:ext cx="1964" cy="104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53306" name="Rectangle 10" descr="Trellis"/>
          <p:cNvSpPr>
            <a:spLocks noChangeArrowheads="1"/>
          </p:cNvSpPr>
          <p:nvPr/>
        </p:nvSpPr>
        <p:spPr bwMode="auto">
          <a:xfrm>
            <a:off x="2300723" y="1317349"/>
            <a:ext cx="221787" cy="4855565"/>
          </a:xfrm>
          <a:prstGeom prst="rect">
            <a:avLst/>
          </a:prstGeom>
          <a:pattFill prst="trellis">
            <a:fgClr>
              <a:srgbClr val="C3D9DB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307" name="Line 115"/>
          <p:cNvSpPr>
            <a:spLocks noChangeShapeType="1"/>
          </p:cNvSpPr>
          <p:nvPr/>
        </p:nvSpPr>
        <p:spPr bwMode="auto">
          <a:xfrm>
            <a:off x="4575465" y="3726456"/>
            <a:ext cx="0" cy="23997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310" name="Rectangle 128"/>
          <p:cNvSpPr>
            <a:spLocks noChangeArrowheads="1"/>
          </p:cNvSpPr>
          <p:nvPr/>
        </p:nvSpPr>
        <p:spPr bwMode="auto">
          <a:xfrm>
            <a:off x="1570508" y="3436990"/>
            <a:ext cx="525407" cy="606946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4" name="Group 252"/>
          <p:cNvGrpSpPr>
            <a:grpSpLocks/>
          </p:cNvGrpSpPr>
          <p:nvPr/>
        </p:nvGrpSpPr>
        <p:grpSpPr bwMode="auto">
          <a:xfrm>
            <a:off x="1538246" y="3441659"/>
            <a:ext cx="64524" cy="233441"/>
            <a:chOff x="2678" y="1902"/>
            <a:chExt cx="28" cy="100"/>
          </a:xfrm>
          <a:solidFill>
            <a:srgbClr val="00B050"/>
          </a:solidFill>
        </p:grpSpPr>
        <p:sp>
          <p:nvSpPr>
            <p:cNvPr id="31" name="Rectangle 126"/>
            <p:cNvSpPr>
              <a:spLocks noChangeArrowheads="1"/>
            </p:cNvSpPr>
            <p:nvPr/>
          </p:nvSpPr>
          <p:spPr bwMode="auto">
            <a:xfrm rot="-5400000">
              <a:off x="2643" y="1938"/>
              <a:ext cx="100" cy="27"/>
            </a:xfrm>
            <a:prstGeom prst="rect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2" name="Oval 127"/>
            <p:cNvSpPr>
              <a:spLocks noChangeArrowheads="1"/>
            </p:cNvSpPr>
            <p:nvPr/>
          </p:nvSpPr>
          <p:spPr bwMode="auto">
            <a:xfrm rot="-5400000">
              <a:off x="2679" y="1938"/>
              <a:ext cx="26" cy="28"/>
            </a:xfrm>
            <a:prstGeom prst="ellipse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5" name="Group 248"/>
          <p:cNvGrpSpPr>
            <a:grpSpLocks/>
          </p:cNvGrpSpPr>
          <p:nvPr/>
        </p:nvGrpSpPr>
        <p:grpSpPr bwMode="auto">
          <a:xfrm>
            <a:off x="1540551" y="3787151"/>
            <a:ext cx="62218" cy="261454"/>
            <a:chOff x="2682" y="2062"/>
            <a:chExt cx="28" cy="100"/>
          </a:xfrm>
          <a:solidFill>
            <a:srgbClr val="00B050"/>
          </a:solidFill>
        </p:grpSpPr>
        <p:sp>
          <p:nvSpPr>
            <p:cNvPr id="34" name="Rectangle 143"/>
            <p:cNvSpPr>
              <a:spLocks noChangeArrowheads="1"/>
            </p:cNvSpPr>
            <p:nvPr/>
          </p:nvSpPr>
          <p:spPr bwMode="auto">
            <a:xfrm rot="-5400000">
              <a:off x="2647" y="2098"/>
              <a:ext cx="100" cy="27"/>
            </a:xfrm>
            <a:prstGeom prst="rect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" name="Oval 144"/>
            <p:cNvSpPr>
              <a:spLocks noChangeArrowheads="1"/>
            </p:cNvSpPr>
            <p:nvPr/>
          </p:nvSpPr>
          <p:spPr bwMode="auto">
            <a:xfrm rot="-5400000">
              <a:off x="2683" y="2098"/>
              <a:ext cx="26" cy="28"/>
            </a:xfrm>
            <a:prstGeom prst="ellipse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6" name="Group 249"/>
          <p:cNvGrpSpPr>
            <a:grpSpLocks/>
          </p:cNvGrpSpPr>
          <p:nvPr/>
        </p:nvGrpSpPr>
        <p:grpSpPr bwMode="auto">
          <a:xfrm>
            <a:off x="2072870" y="3773836"/>
            <a:ext cx="64524" cy="233441"/>
            <a:chOff x="2910" y="2062"/>
            <a:chExt cx="28" cy="100"/>
          </a:xfrm>
          <a:solidFill>
            <a:srgbClr val="00B050"/>
          </a:solidFill>
        </p:grpSpPr>
        <p:sp>
          <p:nvSpPr>
            <p:cNvPr id="37" name="Rectangle 146"/>
            <p:cNvSpPr>
              <a:spLocks noChangeArrowheads="1"/>
            </p:cNvSpPr>
            <p:nvPr/>
          </p:nvSpPr>
          <p:spPr bwMode="auto">
            <a:xfrm rot="-5400000">
              <a:off x="2875" y="2098"/>
              <a:ext cx="100" cy="27"/>
            </a:xfrm>
            <a:prstGeom prst="rect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8" name="Oval 147"/>
            <p:cNvSpPr>
              <a:spLocks noChangeArrowheads="1"/>
            </p:cNvSpPr>
            <p:nvPr/>
          </p:nvSpPr>
          <p:spPr bwMode="auto">
            <a:xfrm rot="-5400000">
              <a:off x="2911" y="2098"/>
              <a:ext cx="26" cy="28"/>
            </a:xfrm>
            <a:prstGeom prst="ellipse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7" name="Group 251"/>
          <p:cNvGrpSpPr>
            <a:grpSpLocks/>
          </p:cNvGrpSpPr>
          <p:nvPr/>
        </p:nvGrpSpPr>
        <p:grpSpPr bwMode="auto">
          <a:xfrm>
            <a:off x="2063652" y="3477821"/>
            <a:ext cx="64524" cy="233441"/>
            <a:chOff x="2906" y="1902"/>
            <a:chExt cx="28" cy="100"/>
          </a:xfrm>
          <a:solidFill>
            <a:srgbClr val="00B050"/>
          </a:solidFill>
        </p:grpSpPr>
        <p:sp>
          <p:nvSpPr>
            <p:cNvPr id="40" name="Rectangle 149"/>
            <p:cNvSpPr>
              <a:spLocks noChangeArrowheads="1"/>
            </p:cNvSpPr>
            <p:nvPr/>
          </p:nvSpPr>
          <p:spPr bwMode="auto">
            <a:xfrm rot="-5400000">
              <a:off x="2871" y="1938"/>
              <a:ext cx="100" cy="27"/>
            </a:xfrm>
            <a:prstGeom prst="rect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1" name="Oval 150"/>
            <p:cNvSpPr>
              <a:spLocks noChangeArrowheads="1"/>
            </p:cNvSpPr>
            <p:nvPr/>
          </p:nvSpPr>
          <p:spPr bwMode="auto">
            <a:xfrm rot="-5400000">
              <a:off x="2907" y="1938"/>
              <a:ext cx="26" cy="28"/>
            </a:xfrm>
            <a:prstGeom prst="ellipse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53315" name="Line 151"/>
          <p:cNvSpPr>
            <a:spLocks noChangeShapeType="1"/>
          </p:cNvSpPr>
          <p:nvPr/>
        </p:nvSpPr>
        <p:spPr bwMode="auto">
          <a:xfrm>
            <a:off x="1349284" y="3745132"/>
            <a:ext cx="2304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316" name="Line 152"/>
          <p:cNvSpPr>
            <a:spLocks noChangeShapeType="1"/>
          </p:cNvSpPr>
          <p:nvPr/>
        </p:nvSpPr>
        <p:spPr bwMode="auto">
          <a:xfrm>
            <a:off x="2086697" y="3735794"/>
            <a:ext cx="2027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317" name="Line 169"/>
          <p:cNvSpPr>
            <a:spLocks noChangeShapeType="1"/>
          </p:cNvSpPr>
          <p:nvPr/>
        </p:nvSpPr>
        <p:spPr bwMode="auto">
          <a:xfrm>
            <a:off x="1340275" y="1326686"/>
            <a:ext cx="972986" cy="334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318" name="Line 170"/>
          <p:cNvSpPr>
            <a:spLocks noChangeShapeType="1"/>
          </p:cNvSpPr>
          <p:nvPr/>
        </p:nvSpPr>
        <p:spPr bwMode="auto">
          <a:xfrm>
            <a:off x="1340066" y="6163576"/>
            <a:ext cx="96785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319" name="Line 177"/>
          <p:cNvSpPr>
            <a:spLocks noChangeShapeType="1"/>
          </p:cNvSpPr>
          <p:nvPr/>
        </p:nvSpPr>
        <p:spPr bwMode="auto">
          <a:xfrm>
            <a:off x="1358501" y="5481930"/>
            <a:ext cx="9586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320" name="Line 178"/>
          <p:cNvSpPr>
            <a:spLocks noChangeShapeType="1"/>
          </p:cNvSpPr>
          <p:nvPr/>
        </p:nvSpPr>
        <p:spPr bwMode="auto">
          <a:xfrm>
            <a:off x="1349284" y="5155113"/>
            <a:ext cx="96785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3321" name="Line 180"/>
          <p:cNvSpPr>
            <a:spLocks noChangeShapeType="1"/>
          </p:cNvSpPr>
          <p:nvPr/>
        </p:nvSpPr>
        <p:spPr bwMode="auto">
          <a:xfrm>
            <a:off x="1340066" y="5808747"/>
            <a:ext cx="96785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8" name="Group 221"/>
          <p:cNvGrpSpPr>
            <a:grpSpLocks/>
          </p:cNvGrpSpPr>
          <p:nvPr/>
        </p:nvGrpSpPr>
        <p:grpSpPr bwMode="auto">
          <a:xfrm>
            <a:off x="1298587" y="5178457"/>
            <a:ext cx="73741" cy="252116"/>
            <a:chOff x="2574" y="2646"/>
            <a:chExt cx="32" cy="108"/>
          </a:xfrm>
          <a:solidFill>
            <a:srgbClr val="00B050"/>
          </a:solidFill>
        </p:grpSpPr>
        <p:sp>
          <p:nvSpPr>
            <p:cNvPr id="65" name="Rectangle 182"/>
            <p:cNvSpPr>
              <a:spLocks noChangeArrowheads="1"/>
            </p:cNvSpPr>
            <p:nvPr/>
          </p:nvSpPr>
          <p:spPr bwMode="auto">
            <a:xfrm rot="-5400000">
              <a:off x="2537" y="2684"/>
              <a:ext cx="108" cy="31"/>
            </a:xfrm>
            <a:prstGeom prst="rect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6" name="Oval 183"/>
            <p:cNvSpPr>
              <a:spLocks noChangeArrowheads="1"/>
            </p:cNvSpPr>
            <p:nvPr/>
          </p:nvSpPr>
          <p:spPr bwMode="auto">
            <a:xfrm rot="-5400000">
              <a:off x="2576" y="2684"/>
              <a:ext cx="28" cy="32"/>
            </a:xfrm>
            <a:prstGeom prst="ellipse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9" name="Group 222"/>
          <p:cNvGrpSpPr>
            <a:grpSpLocks/>
          </p:cNvGrpSpPr>
          <p:nvPr/>
        </p:nvGrpSpPr>
        <p:grpSpPr bwMode="auto">
          <a:xfrm>
            <a:off x="1298587" y="5514612"/>
            <a:ext cx="73741" cy="252116"/>
            <a:chOff x="2574" y="2790"/>
            <a:chExt cx="32" cy="108"/>
          </a:xfrm>
          <a:solidFill>
            <a:srgbClr val="00B050"/>
          </a:solidFill>
        </p:grpSpPr>
        <p:sp>
          <p:nvSpPr>
            <p:cNvPr id="68" name="Rectangle 185"/>
            <p:cNvSpPr>
              <a:spLocks noChangeArrowheads="1"/>
            </p:cNvSpPr>
            <p:nvPr/>
          </p:nvSpPr>
          <p:spPr bwMode="auto">
            <a:xfrm rot="-5400000">
              <a:off x="2537" y="2828"/>
              <a:ext cx="108" cy="31"/>
            </a:xfrm>
            <a:prstGeom prst="rect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9" name="Oval 186"/>
            <p:cNvSpPr>
              <a:spLocks noChangeArrowheads="1"/>
            </p:cNvSpPr>
            <p:nvPr/>
          </p:nvSpPr>
          <p:spPr bwMode="auto">
            <a:xfrm rot="-5400000">
              <a:off x="2576" y="2828"/>
              <a:ext cx="28" cy="32"/>
            </a:xfrm>
            <a:prstGeom prst="ellipse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10" name="Group 223"/>
          <p:cNvGrpSpPr>
            <a:grpSpLocks/>
          </p:cNvGrpSpPr>
          <p:nvPr/>
        </p:nvGrpSpPr>
        <p:grpSpPr bwMode="auto">
          <a:xfrm>
            <a:off x="2266441" y="5523949"/>
            <a:ext cx="73741" cy="252116"/>
            <a:chOff x="2994" y="2794"/>
            <a:chExt cx="32" cy="108"/>
          </a:xfrm>
          <a:solidFill>
            <a:srgbClr val="00B050"/>
          </a:solidFill>
        </p:grpSpPr>
        <p:sp>
          <p:nvSpPr>
            <p:cNvPr id="71" name="Rectangle 188"/>
            <p:cNvSpPr>
              <a:spLocks noChangeArrowheads="1"/>
            </p:cNvSpPr>
            <p:nvPr/>
          </p:nvSpPr>
          <p:spPr bwMode="auto">
            <a:xfrm rot="-5400000">
              <a:off x="2957" y="2832"/>
              <a:ext cx="108" cy="31"/>
            </a:xfrm>
            <a:prstGeom prst="rect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2" name="Oval 189"/>
            <p:cNvSpPr>
              <a:spLocks noChangeArrowheads="1"/>
            </p:cNvSpPr>
            <p:nvPr/>
          </p:nvSpPr>
          <p:spPr bwMode="auto">
            <a:xfrm rot="-5400000">
              <a:off x="2996" y="2832"/>
              <a:ext cx="28" cy="32"/>
            </a:xfrm>
            <a:prstGeom prst="ellipse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11" name="Group 224"/>
          <p:cNvGrpSpPr>
            <a:grpSpLocks/>
          </p:cNvGrpSpPr>
          <p:nvPr/>
        </p:nvGrpSpPr>
        <p:grpSpPr bwMode="auto">
          <a:xfrm>
            <a:off x="2266441" y="5187795"/>
            <a:ext cx="73741" cy="252116"/>
            <a:chOff x="2994" y="2650"/>
            <a:chExt cx="32" cy="108"/>
          </a:xfrm>
          <a:solidFill>
            <a:srgbClr val="00B050"/>
          </a:solidFill>
        </p:grpSpPr>
        <p:sp>
          <p:nvSpPr>
            <p:cNvPr id="74" name="Rectangle 191"/>
            <p:cNvSpPr>
              <a:spLocks noChangeArrowheads="1"/>
            </p:cNvSpPr>
            <p:nvPr/>
          </p:nvSpPr>
          <p:spPr bwMode="auto">
            <a:xfrm rot="-5400000">
              <a:off x="2957" y="2688"/>
              <a:ext cx="108" cy="31"/>
            </a:xfrm>
            <a:prstGeom prst="rect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5" name="Oval 192"/>
            <p:cNvSpPr>
              <a:spLocks noChangeArrowheads="1"/>
            </p:cNvSpPr>
            <p:nvPr/>
          </p:nvSpPr>
          <p:spPr bwMode="auto">
            <a:xfrm rot="-5400000">
              <a:off x="2996" y="2688"/>
              <a:ext cx="28" cy="32"/>
            </a:xfrm>
            <a:prstGeom prst="ellipse">
              <a:avLst/>
            </a:prstGeom>
            <a:grpFill/>
            <a:ln w="9525">
              <a:solidFill>
                <a:schemeClr val="tx1">
                  <a:lumMod val="1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53345" name="Rectangle 261" descr="Trellis"/>
          <p:cNvSpPr>
            <a:spLocks noChangeArrowheads="1"/>
          </p:cNvSpPr>
          <p:nvPr/>
        </p:nvSpPr>
        <p:spPr bwMode="auto">
          <a:xfrm>
            <a:off x="2307920" y="3448663"/>
            <a:ext cx="221224" cy="245112"/>
          </a:xfrm>
          <a:prstGeom prst="rect">
            <a:avLst/>
          </a:prstGeom>
          <a:pattFill prst="trellis">
            <a:fgClr>
              <a:schemeClr val="accent1">
                <a:alpha val="34901"/>
              </a:schemeClr>
            </a:fgClr>
            <a:bgClr>
              <a:schemeClr val="bg1">
                <a:alpha val="34901"/>
              </a:scheme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348" name="Rectangle 264" descr="Trellis"/>
          <p:cNvSpPr>
            <a:spLocks noChangeArrowheads="1"/>
          </p:cNvSpPr>
          <p:nvPr/>
        </p:nvSpPr>
        <p:spPr bwMode="auto">
          <a:xfrm>
            <a:off x="2307920" y="3784817"/>
            <a:ext cx="221224" cy="245112"/>
          </a:xfrm>
          <a:prstGeom prst="rect">
            <a:avLst/>
          </a:prstGeom>
          <a:pattFill prst="trellis">
            <a:fgClr>
              <a:schemeClr val="accent1">
                <a:alpha val="34901"/>
              </a:schemeClr>
            </a:fgClr>
            <a:bgClr>
              <a:schemeClr val="bg1">
                <a:alpha val="34901"/>
              </a:schemeClr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34" name="Picture 56" descr="MCj02932180000[1]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958546">
            <a:off x="2695637" y="3078818"/>
            <a:ext cx="238219" cy="150778"/>
          </a:xfrm>
          <a:prstGeom prst="rect">
            <a:avLst/>
          </a:prstGeom>
          <a:noFill/>
        </p:spPr>
      </p:pic>
      <p:pic>
        <p:nvPicPr>
          <p:cNvPr id="135" name="Picture 56" descr="MCj02932180000[1]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958546">
            <a:off x="2672070" y="4459241"/>
            <a:ext cx="238219" cy="150778"/>
          </a:xfrm>
          <a:prstGeom prst="rect">
            <a:avLst/>
          </a:prstGeom>
          <a:noFill/>
        </p:spPr>
      </p:pic>
      <p:sp>
        <p:nvSpPr>
          <p:cNvPr id="53257" name="Title 84"/>
          <p:cNvSpPr>
            <a:spLocks noGrp="1"/>
          </p:cNvSpPr>
          <p:nvPr>
            <p:ph type="title"/>
          </p:nvPr>
        </p:nvSpPr>
        <p:spPr>
          <a:xfrm>
            <a:off x="265420" y="236105"/>
            <a:ext cx="8466527" cy="698500"/>
          </a:xfrm>
        </p:spPr>
        <p:txBody>
          <a:bodyPr/>
          <a:lstStyle/>
          <a:p>
            <a:r>
              <a:rPr lang="en-US" dirty="0" smtClean="0"/>
              <a:t>Contact Stabilization Mode:</a:t>
            </a:r>
            <a:br>
              <a:rPr lang="en-US" dirty="0" smtClean="0"/>
            </a:br>
            <a:r>
              <a:rPr lang="en-US" dirty="0" smtClean="0"/>
              <a:t>Winter Flow at &gt; 18 MGD</a:t>
            </a:r>
          </a:p>
        </p:txBody>
      </p:sp>
      <p:pic>
        <p:nvPicPr>
          <p:cNvPr id="191" name="Picture 56" descr="MCj02932180000[1]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 rot="958546">
            <a:off x="3329794" y="4445975"/>
            <a:ext cx="238219" cy="150778"/>
          </a:xfrm>
          <a:prstGeom prst="rect">
            <a:avLst/>
          </a:prstGeom>
          <a:noFill/>
        </p:spPr>
      </p:pic>
      <p:pic>
        <p:nvPicPr>
          <p:cNvPr id="192" name="Picture 56" descr="MCj02932180000[1]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 rot="958546">
            <a:off x="4086801" y="4486989"/>
            <a:ext cx="238219" cy="150778"/>
          </a:xfrm>
          <a:prstGeom prst="rect">
            <a:avLst/>
          </a:prstGeom>
          <a:noFill/>
        </p:spPr>
      </p:pic>
      <p:pic>
        <p:nvPicPr>
          <p:cNvPr id="193" name="Picture 56" descr="MCj02932180000[1]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 rot="958546">
            <a:off x="3340554" y="3076879"/>
            <a:ext cx="238219" cy="150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Picture 56" descr="MCj02932180000[1]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 rot="958546">
            <a:off x="4121308" y="3115389"/>
            <a:ext cx="238219" cy="150778"/>
          </a:xfrm>
          <a:prstGeom prst="rect">
            <a:avLst/>
          </a:prstGeom>
          <a:noFill/>
        </p:spPr>
      </p:pic>
      <p:cxnSp>
        <p:nvCxnSpPr>
          <p:cNvPr id="211" name="Straight Arrow Connector 210"/>
          <p:cNvCxnSpPr/>
          <p:nvPr/>
        </p:nvCxnSpPr>
        <p:spPr>
          <a:xfrm>
            <a:off x="2186758" y="3599648"/>
            <a:ext cx="4334644" cy="1588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/>
          <p:nvPr/>
        </p:nvCxnSpPr>
        <p:spPr>
          <a:xfrm rot="5400000" flipH="1" flipV="1">
            <a:off x="5813305" y="2908442"/>
            <a:ext cx="1406769" cy="1588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 Box 175"/>
          <p:cNvSpPr txBox="1">
            <a:spLocks noChangeArrowheads="1"/>
          </p:cNvSpPr>
          <p:nvPr/>
        </p:nvSpPr>
        <p:spPr bwMode="auto">
          <a:xfrm>
            <a:off x="1345625" y="1638456"/>
            <a:ext cx="1094546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Primary Effluent</a:t>
            </a:r>
          </a:p>
        </p:txBody>
      </p:sp>
      <p:cxnSp>
        <p:nvCxnSpPr>
          <p:cNvPr id="187" name="Straight Arrow Connector 186"/>
          <p:cNvCxnSpPr/>
          <p:nvPr/>
        </p:nvCxnSpPr>
        <p:spPr>
          <a:xfrm rot="16200000" flipH="1">
            <a:off x="1257443" y="2823795"/>
            <a:ext cx="1092882" cy="1419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/>
          <p:cNvCxnSpPr/>
          <p:nvPr/>
        </p:nvCxnSpPr>
        <p:spPr>
          <a:xfrm rot="5400000" flipH="1" flipV="1">
            <a:off x="1239204" y="4018827"/>
            <a:ext cx="1487346" cy="1588"/>
          </a:xfrm>
          <a:prstGeom prst="straightConnector1">
            <a:avLst/>
          </a:prstGeom>
          <a:ln w="57150">
            <a:solidFill>
              <a:srgbClr val="F1600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/>
          <p:nvPr/>
        </p:nvCxnSpPr>
        <p:spPr>
          <a:xfrm>
            <a:off x="1954519" y="3273615"/>
            <a:ext cx="860612" cy="1588"/>
          </a:xfrm>
          <a:prstGeom prst="straightConnector1">
            <a:avLst/>
          </a:prstGeom>
          <a:ln w="57150">
            <a:solidFill>
              <a:srgbClr val="F1600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>
            <a:off x="1963260" y="4294471"/>
            <a:ext cx="838200" cy="1588"/>
          </a:xfrm>
          <a:prstGeom prst="straightConnector1">
            <a:avLst/>
          </a:prstGeom>
          <a:ln w="57150">
            <a:solidFill>
              <a:srgbClr val="F1600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Text Box 9"/>
          <p:cNvSpPr txBox="1">
            <a:spLocks noChangeArrowheads="1"/>
          </p:cNvSpPr>
          <p:nvPr/>
        </p:nvSpPr>
        <p:spPr bwMode="auto">
          <a:xfrm>
            <a:off x="1659900" y="4758720"/>
            <a:ext cx="6719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1600F"/>
                </a:solidFill>
              </a:rPr>
              <a:t>RAS</a:t>
            </a:r>
            <a:endParaRPr lang="en-US" b="1" dirty="0">
              <a:solidFill>
                <a:srgbClr val="F1600F"/>
              </a:solidFill>
            </a:endParaRPr>
          </a:p>
        </p:txBody>
      </p:sp>
      <p:sp>
        <p:nvSpPr>
          <p:cNvPr id="237" name="Text Box 9"/>
          <p:cNvSpPr txBox="1">
            <a:spLocks noChangeArrowheads="1"/>
          </p:cNvSpPr>
          <p:nvPr/>
        </p:nvSpPr>
        <p:spPr bwMode="auto">
          <a:xfrm>
            <a:off x="5346260" y="1482571"/>
            <a:ext cx="10401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ZONE E</a:t>
            </a:r>
          </a:p>
          <a:p>
            <a:pPr algn="ctr"/>
            <a:r>
              <a:rPr lang="en-US" sz="1400" b="1" dirty="0" smtClean="0"/>
              <a:t>AERATED</a:t>
            </a:r>
            <a:endParaRPr lang="en-US" sz="1400" b="1" dirty="0"/>
          </a:p>
        </p:txBody>
      </p:sp>
      <p:sp>
        <p:nvSpPr>
          <p:cNvPr id="238" name="Text Box 9"/>
          <p:cNvSpPr txBox="1">
            <a:spLocks noChangeArrowheads="1"/>
          </p:cNvSpPr>
          <p:nvPr/>
        </p:nvSpPr>
        <p:spPr bwMode="auto">
          <a:xfrm>
            <a:off x="3842316" y="2568006"/>
            <a:ext cx="800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ZONE C</a:t>
            </a:r>
            <a:endParaRPr lang="en-US" sz="1400" b="1" dirty="0"/>
          </a:p>
        </p:txBody>
      </p:sp>
      <p:sp>
        <p:nvSpPr>
          <p:cNvPr id="246" name="Text Box 9"/>
          <p:cNvSpPr txBox="1">
            <a:spLocks noChangeArrowheads="1"/>
          </p:cNvSpPr>
          <p:nvPr/>
        </p:nvSpPr>
        <p:spPr bwMode="auto">
          <a:xfrm>
            <a:off x="5354299" y="2562239"/>
            <a:ext cx="10401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ZONE D</a:t>
            </a:r>
            <a:endParaRPr lang="en-US" sz="1400" b="1" dirty="0"/>
          </a:p>
          <a:p>
            <a:pPr algn="ctr"/>
            <a:r>
              <a:rPr lang="en-US" sz="1400" b="1" dirty="0" smtClean="0"/>
              <a:t>AERATED</a:t>
            </a:r>
            <a:endParaRPr lang="en-US" sz="1400" b="1" dirty="0"/>
          </a:p>
        </p:txBody>
      </p:sp>
      <p:sp>
        <p:nvSpPr>
          <p:cNvPr id="248" name="Text Box 9"/>
          <p:cNvSpPr txBox="1">
            <a:spLocks noChangeArrowheads="1"/>
          </p:cNvSpPr>
          <p:nvPr/>
        </p:nvSpPr>
        <p:spPr bwMode="auto">
          <a:xfrm>
            <a:off x="2983780" y="1477124"/>
            <a:ext cx="10401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ZONE F</a:t>
            </a:r>
          </a:p>
          <a:p>
            <a:pPr algn="ctr"/>
            <a:r>
              <a:rPr lang="en-US" sz="1400" b="1" dirty="0" smtClean="0"/>
              <a:t>AERATED</a:t>
            </a:r>
            <a:endParaRPr lang="en-US" sz="1400" b="1" dirty="0"/>
          </a:p>
        </p:txBody>
      </p:sp>
      <p:sp>
        <p:nvSpPr>
          <p:cNvPr id="249" name="Text Box 9"/>
          <p:cNvSpPr txBox="1">
            <a:spLocks noChangeArrowheads="1"/>
          </p:cNvSpPr>
          <p:nvPr/>
        </p:nvSpPr>
        <p:spPr bwMode="auto">
          <a:xfrm>
            <a:off x="3069134" y="2580430"/>
            <a:ext cx="800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ZONE B</a:t>
            </a:r>
            <a:endParaRPr lang="en-US" sz="1400" b="1" dirty="0"/>
          </a:p>
        </p:txBody>
      </p:sp>
      <p:sp>
        <p:nvSpPr>
          <p:cNvPr id="251" name="Text Box 9"/>
          <p:cNvSpPr txBox="1">
            <a:spLocks noChangeArrowheads="1"/>
          </p:cNvSpPr>
          <p:nvPr/>
        </p:nvSpPr>
        <p:spPr bwMode="auto">
          <a:xfrm>
            <a:off x="2398320" y="2568342"/>
            <a:ext cx="800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ZONE A</a:t>
            </a:r>
            <a:endParaRPr lang="en-US" sz="1400" b="1" dirty="0"/>
          </a:p>
        </p:txBody>
      </p:sp>
      <p:cxnSp>
        <p:nvCxnSpPr>
          <p:cNvPr id="254" name="Straight Arrow Connector 253"/>
          <p:cNvCxnSpPr/>
          <p:nvPr/>
        </p:nvCxnSpPr>
        <p:spPr>
          <a:xfrm>
            <a:off x="2194507" y="3886367"/>
            <a:ext cx="4334644" cy="1588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/>
          <p:nvPr/>
        </p:nvCxnSpPr>
        <p:spPr>
          <a:xfrm rot="16200000" flipH="1">
            <a:off x="5780512" y="4611476"/>
            <a:ext cx="1509570" cy="23302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260"/>
          <p:cNvGrpSpPr/>
          <p:nvPr/>
        </p:nvGrpSpPr>
        <p:grpSpPr>
          <a:xfrm>
            <a:off x="2584290" y="2091357"/>
            <a:ext cx="1846360" cy="345644"/>
            <a:chOff x="5562600" y="3349571"/>
            <a:chExt cx="1846360" cy="345644"/>
          </a:xfrm>
        </p:grpSpPr>
        <p:sp>
          <p:nvSpPr>
            <p:cNvPr id="262" name="Oval 261"/>
            <p:cNvSpPr/>
            <p:nvPr/>
          </p:nvSpPr>
          <p:spPr>
            <a:xfrm>
              <a:off x="5562600" y="354330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5715000" y="361304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5694336" y="347356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5869980" y="350455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5911312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6128288" y="349938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6061128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6231610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6365928" y="349938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6464084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6650064" y="351488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6743054" y="362854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6861874" y="348905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6991027" y="359754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7130512" y="349422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7166674" y="362854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7337156" y="349422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6500247" y="343222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5983637" y="341156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6278105" y="3349571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282"/>
          <p:cNvGrpSpPr/>
          <p:nvPr/>
        </p:nvGrpSpPr>
        <p:grpSpPr>
          <a:xfrm>
            <a:off x="4704477" y="2134029"/>
            <a:ext cx="1675878" cy="345644"/>
            <a:chOff x="5562600" y="3349571"/>
            <a:chExt cx="1675878" cy="345644"/>
          </a:xfrm>
        </p:grpSpPr>
        <p:sp>
          <p:nvSpPr>
            <p:cNvPr id="284" name="Oval 283"/>
            <p:cNvSpPr/>
            <p:nvPr/>
          </p:nvSpPr>
          <p:spPr>
            <a:xfrm>
              <a:off x="5562600" y="354330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5715000" y="361304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5694336" y="347356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5869980" y="350455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5911312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6128288" y="349938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6061128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6231610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6365928" y="349938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6464084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6650064" y="351488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6743054" y="362854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6861874" y="348905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6991027" y="359754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7130512" y="349422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7166674" y="362854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6500247" y="343222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5983637" y="341156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6278105" y="3349571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304"/>
          <p:cNvGrpSpPr/>
          <p:nvPr/>
        </p:nvGrpSpPr>
        <p:grpSpPr>
          <a:xfrm>
            <a:off x="4711794" y="3216678"/>
            <a:ext cx="2022007" cy="345644"/>
            <a:chOff x="5562600" y="3349571"/>
            <a:chExt cx="2022007" cy="345644"/>
          </a:xfrm>
        </p:grpSpPr>
        <p:sp>
          <p:nvSpPr>
            <p:cNvPr id="306" name="Oval 305"/>
            <p:cNvSpPr/>
            <p:nvPr/>
          </p:nvSpPr>
          <p:spPr>
            <a:xfrm>
              <a:off x="5562600" y="354330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5715000" y="361304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5694336" y="347356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5869980" y="350455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5911312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6128288" y="349938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6061128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6231610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6365928" y="349938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6464084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6650064" y="351488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6743054" y="362854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6861874" y="348905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6991027" y="359754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7130512" y="349422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7166674" y="362854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7512803" y="358721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6500247" y="343222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5983637" y="341156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6278105" y="3349571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326"/>
          <p:cNvGrpSpPr/>
          <p:nvPr/>
        </p:nvGrpSpPr>
        <p:grpSpPr>
          <a:xfrm>
            <a:off x="4704478" y="4518784"/>
            <a:ext cx="2022007" cy="345644"/>
            <a:chOff x="5562600" y="3349571"/>
            <a:chExt cx="2022007" cy="345644"/>
          </a:xfrm>
        </p:grpSpPr>
        <p:sp>
          <p:nvSpPr>
            <p:cNvPr id="328" name="Oval 327"/>
            <p:cNvSpPr/>
            <p:nvPr/>
          </p:nvSpPr>
          <p:spPr>
            <a:xfrm>
              <a:off x="5562600" y="354330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5715000" y="361304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5694336" y="347356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5869980" y="350455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5911312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6128288" y="349938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6061128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6231610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6365928" y="349938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6464084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6650064" y="351488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6743054" y="362854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6861874" y="348905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6991027" y="359754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7130512" y="349422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/>
            <p:cNvSpPr/>
            <p:nvPr/>
          </p:nvSpPr>
          <p:spPr>
            <a:xfrm>
              <a:off x="7166674" y="362854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/>
            <p:cNvSpPr/>
            <p:nvPr/>
          </p:nvSpPr>
          <p:spPr>
            <a:xfrm>
              <a:off x="7512803" y="358721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/>
            <p:cNvSpPr/>
            <p:nvPr/>
          </p:nvSpPr>
          <p:spPr>
            <a:xfrm>
              <a:off x="6500247" y="343222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/>
            <p:cNvSpPr/>
            <p:nvPr/>
          </p:nvSpPr>
          <p:spPr>
            <a:xfrm>
              <a:off x="5983637" y="341156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6278105" y="3349571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348"/>
          <p:cNvGrpSpPr/>
          <p:nvPr/>
        </p:nvGrpSpPr>
        <p:grpSpPr>
          <a:xfrm>
            <a:off x="4741055" y="5601433"/>
            <a:ext cx="2022007" cy="345644"/>
            <a:chOff x="5562600" y="3349571"/>
            <a:chExt cx="2022007" cy="345644"/>
          </a:xfrm>
        </p:grpSpPr>
        <p:sp>
          <p:nvSpPr>
            <p:cNvPr id="350" name="Oval 349"/>
            <p:cNvSpPr/>
            <p:nvPr/>
          </p:nvSpPr>
          <p:spPr>
            <a:xfrm>
              <a:off x="5562600" y="354330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5715000" y="361304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5694336" y="347356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5869980" y="350455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5911312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6128288" y="349938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6061128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/>
            <p:cNvSpPr/>
            <p:nvPr/>
          </p:nvSpPr>
          <p:spPr>
            <a:xfrm>
              <a:off x="6231610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6365928" y="349938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/>
            <p:cNvSpPr/>
            <p:nvPr/>
          </p:nvSpPr>
          <p:spPr>
            <a:xfrm>
              <a:off x="6464084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/>
            <p:cNvSpPr/>
            <p:nvPr/>
          </p:nvSpPr>
          <p:spPr>
            <a:xfrm>
              <a:off x="6650064" y="351488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/>
            <p:cNvSpPr/>
            <p:nvPr/>
          </p:nvSpPr>
          <p:spPr>
            <a:xfrm>
              <a:off x="6743054" y="362854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/>
            <p:cNvSpPr/>
            <p:nvPr/>
          </p:nvSpPr>
          <p:spPr>
            <a:xfrm>
              <a:off x="6861874" y="348905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6991027" y="359754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7130512" y="349422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7166674" y="362854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/>
            <p:cNvSpPr/>
            <p:nvPr/>
          </p:nvSpPr>
          <p:spPr>
            <a:xfrm>
              <a:off x="7337156" y="349422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/>
            <p:cNvSpPr/>
            <p:nvPr/>
          </p:nvSpPr>
          <p:spPr>
            <a:xfrm>
              <a:off x="7512803" y="358721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/>
            <p:cNvSpPr/>
            <p:nvPr/>
          </p:nvSpPr>
          <p:spPr>
            <a:xfrm>
              <a:off x="6500247" y="343222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5983637" y="341156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6278105" y="3349571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370"/>
          <p:cNvGrpSpPr/>
          <p:nvPr/>
        </p:nvGrpSpPr>
        <p:grpSpPr>
          <a:xfrm>
            <a:off x="2561126" y="5674586"/>
            <a:ext cx="1846360" cy="345644"/>
            <a:chOff x="5562600" y="3349571"/>
            <a:chExt cx="1846360" cy="345644"/>
          </a:xfrm>
        </p:grpSpPr>
        <p:sp>
          <p:nvSpPr>
            <p:cNvPr id="372" name="Oval 371"/>
            <p:cNvSpPr/>
            <p:nvPr/>
          </p:nvSpPr>
          <p:spPr>
            <a:xfrm>
              <a:off x="5562600" y="354330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5715000" y="361304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5694336" y="347356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5869980" y="350455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5911312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/>
            <p:cNvSpPr/>
            <p:nvPr/>
          </p:nvSpPr>
          <p:spPr>
            <a:xfrm>
              <a:off x="6128288" y="349938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/>
            <p:cNvSpPr/>
            <p:nvPr/>
          </p:nvSpPr>
          <p:spPr>
            <a:xfrm>
              <a:off x="6061128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/>
            <p:cNvSpPr/>
            <p:nvPr/>
          </p:nvSpPr>
          <p:spPr>
            <a:xfrm>
              <a:off x="6231610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/>
            <p:cNvSpPr/>
            <p:nvPr/>
          </p:nvSpPr>
          <p:spPr>
            <a:xfrm>
              <a:off x="6365928" y="349938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/>
            <p:cNvSpPr/>
            <p:nvPr/>
          </p:nvSpPr>
          <p:spPr>
            <a:xfrm>
              <a:off x="6464084" y="360271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/>
            <p:cNvSpPr/>
            <p:nvPr/>
          </p:nvSpPr>
          <p:spPr>
            <a:xfrm>
              <a:off x="6650064" y="351488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6743054" y="362854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6861874" y="348905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6991027" y="359754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/>
            <p:cNvSpPr/>
            <p:nvPr/>
          </p:nvSpPr>
          <p:spPr>
            <a:xfrm>
              <a:off x="7130512" y="349422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/>
            <p:cNvSpPr/>
            <p:nvPr/>
          </p:nvSpPr>
          <p:spPr>
            <a:xfrm>
              <a:off x="7166674" y="362854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7337156" y="349422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6500247" y="343222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5983637" y="3411564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6278105" y="3349571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413"/>
          <p:cNvGrpSpPr/>
          <p:nvPr/>
        </p:nvGrpSpPr>
        <p:grpSpPr>
          <a:xfrm>
            <a:off x="3102450" y="3278672"/>
            <a:ext cx="637492" cy="268155"/>
            <a:chOff x="3886200" y="3278672"/>
            <a:chExt cx="637492" cy="268155"/>
          </a:xfrm>
        </p:grpSpPr>
        <p:sp>
          <p:nvSpPr>
            <p:cNvPr id="394" name="Oval 393"/>
            <p:cNvSpPr/>
            <p:nvPr/>
          </p:nvSpPr>
          <p:spPr>
            <a:xfrm>
              <a:off x="3886200" y="341040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4038600" y="348015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4017936" y="334067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4193580" y="337166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4234912" y="346981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4451888" y="336649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4384728" y="346981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4307237" y="327867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414"/>
          <p:cNvGrpSpPr/>
          <p:nvPr/>
        </p:nvGrpSpPr>
        <p:grpSpPr>
          <a:xfrm>
            <a:off x="3145122" y="4645395"/>
            <a:ext cx="637492" cy="268155"/>
            <a:chOff x="3886200" y="3278672"/>
            <a:chExt cx="637492" cy="268155"/>
          </a:xfrm>
        </p:grpSpPr>
        <p:sp>
          <p:nvSpPr>
            <p:cNvPr id="416" name="Oval 415"/>
            <p:cNvSpPr/>
            <p:nvPr/>
          </p:nvSpPr>
          <p:spPr>
            <a:xfrm>
              <a:off x="3886200" y="341040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4038600" y="348015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4017936" y="334067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4193580" y="337166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4234912" y="346981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>
              <a:off x="4451888" y="336649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>
              <a:off x="4384728" y="346981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>
              <a:off x="4307237" y="327867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423"/>
          <p:cNvGrpSpPr/>
          <p:nvPr/>
        </p:nvGrpSpPr>
        <p:grpSpPr>
          <a:xfrm>
            <a:off x="3898587" y="3284768"/>
            <a:ext cx="637492" cy="268155"/>
            <a:chOff x="3886200" y="3278672"/>
            <a:chExt cx="637492" cy="268155"/>
          </a:xfrm>
        </p:grpSpPr>
        <p:sp>
          <p:nvSpPr>
            <p:cNvPr id="425" name="Oval 424"/>
            <p:cNvSpPr/>
            <p:nvPr/>
          </p:nvSpPr>
          <p:spPr>
            <a:xfrm>
              <a:off x="3886200" y="341040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4038600" y="348015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4017936" y="334067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4193580" y="337166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>
              <a:off x="4234912" y="346981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>
              <a:off x="4451888" y="336649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4384728" y="346981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4307237" y="327867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432"/>
          <p:cNvGrpSpPr/>
          <p:nvPr/>
        </p:nvGrpSpPr>
        <p:grpSpPr>
          <a:xfrm>
            <a:off x="3882738" y="4629546"/>
            <a:ext cx="637492" cy="268155"/>
            <a:chOff x="3886200" y="3278672"/>
            <a:chExt cx="637492" cy="268155"/>
          </a:xfrm>
        </p:grpSpPr>
        <p:sp>
          <p:nvSpPr>
            <p:cNvPr id="434" name="Oval 433"/>
            <p:cNvSpPr/>
            <p:nvPr/>
          </p:nvSpPr>
          <p:spPr>
            <a:xfrm>
              <a:off x="3886200" y="341040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4038600" y="348015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4017936" y="3340670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4193580" y="337166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4234912" y="346981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4451888" y="3366496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4384728" y="3469818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4307237" y="3278672"/>
              <a:ext cx="71804" cy="66675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2" name="Line 202"/>
          <p:cNvSpPr>
            <a:spLocks noChangeShapeType="1"/>
          </p:cNvSpPr>
          <p:nvPr/>
        </p:nvSpPr>
        <p:spPr bwMode="auto">
          <a:xfrm>
            <a:off x="2414153" y="1808602"/>
            <a:ext cx="0" cy="373505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43" name="Line 201"/>
          <p:cNvSpPr>
            <a:spLocks noChangeShapeType="1"/>
          </p:cNvSpPr>
          <p:nvPr/>
        </p:nvSpPr>
        <p:spPr bwMode="auto">
          <a:xfrm>
            <a:off x="2413254" y="4813898"/>
            <a:ext cx="0" cy="373505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44" name="Line 202"/>
          <p:cNvSpPr>
            <a:spLocks noChangeShapeType="1"/>
          </p:cNvSpPr>
          <p:nvPr/>
        </p:nvSpPr>
        <p:spPr bwMode="auto">
          <a:xfrm flipH="1" flipV="1">
            <a:off x="2368657" y="1604352"/>
            <a:ext cx="361890" cy="608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45" name="Line 201"/>
          <p:cNvSpPr>
            <a:spLocks noChangeShapeType="1"/>
          </p:cNvSpPr>
          <p:nvPr/>
        </p:nvSpPr>
        <p:spPr bwMode="auto">
          <a:xfrm flipH="1" flipV="1">
            <a:off x="2061808" y="5315803"/>
            <a:ext cx="408311" cy="5337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46" name="Line 201"/>
          <p:cNvSpPr>
            <a:spLocks noChangeShapeType="1"/>
          </p:cNvSpPr>
          <p:nvPr/>
        </p:nvSpPr>
        <p:spPr bwMode="auto">
          <a:xfrm flipH="1" flipV="1">
            <a:off x="2084554" y="5659271"/>
            <a:ext cx="408311" cy="5337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2005</a:t>
            </a:r>
            <a:endParaRPr lang="en-US" dirty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0018" y="1204415"/>
            <a:ext cx="7467600" cy="4525963"/>
          </a:xfrm>
        </p:spPr>
        <p:txBody>
          <a:bodyPr/>
          <a:lstStyle/>
          <a:p>
            <a:r>
              <a:rPr lang="en-US" dirty="0"/>
              <a:t>Novato Sanitary District </a:t>
            </a:r>
            <a:r>
              <a:rPr lang="en-US" dirty="0" smtClean="0"/>
              <a:t>had </a:t>
            </a:r>
            <a:r>
              <a:rPr lang="en-US" dirty="0"/>
              <a:t>two treatment plants</a:t>
            </a:r>
          </a:p>
          <a:p>
            <a:pPr lvl="1"/>
            <a:r>
              <a:rPr lang="en-US" dirty="0"/>
              <a:t>Novato Plant:  	3.6 million gallons/day</a:t>
            </a:r>
          </a:p>
          <a:p>
            <a:pPr lvl="1"/>
            <a:r>
              <a:rPr lang="en-US" dirty="0"/>
              <a:t>Ignacio Plant:  	1.6 million </a:t>
            </a:r>
            <a:r>
              <a:rPr lang="en-US" dirty="0" smtClean="0"/>
              <a:t>gallons/day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Peak wet  weather flows = 7 times average flow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All treatment components over 20 years old</a:t>
            </a:r>
          </a:p>
          <a:p>
            <a:pPr lvl="1"/>
            <a:r>
              <a:rPr lang="en-US" dirty="0"/>
              <a:t>Majority of components are 30 to 50 years old</a:t>
            </a:r>
          </a:p>
          <a:p>
            <a:pPr lvl="1"/>
            <a:r>
              <a:rPr lang="en-US" dirty="0"/>
              <a:t>Some facilities have been reused three </a:t>
            </a:r>
            <a:r>
              <a:rPr lang="en-US" dirty="0" smtClean="0"/>
              <a:t>times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Plant had reliability issues</a:t>
            </a:r>
          </a:p>
          <a:p>
            <a:r>
              <a:rPr lang="en-US" dirty="0" smtClean="0"/>
              <a:t>Additional flow and load was forecasted</a:t>
            </a:r>
          </a:p>
          <a:p>
            <a:r>
              <a:rPr lang="en-US" dirty="0" smtClean="0"/>
              <a:t>More stringent regulations were coming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504825" y="265113"/>
            <a:ext cx="8257038" cy="1143000"/>
          </a:xfrm>
        </p:spPr>
        <p:txBody>
          <a:bodyPr/>
          <a:lstStyle/>
          <a:p>
            <a:r>
              <a:rPr lang="en-US" dirty="0" smtClean="0"/>
              <a:t>Cost </a:t>
            </a:r>
            <a:r>
              <a:rPr lang="en-US" dirty="0"/>
              <a:t>Saving </a:t>
            </a:r>
            <a:r>
              <a:rPr lang="en-US" dirty="0" smtClean="0"/>
              <a:t>Measures Totaled $17 million</a:t>
            </a:r>
            <a:endParaRPr lang="en-US" dirty="0"/>
          </a:p>
        </p:txBody>
      </p:sp>
      <p:graphicFrame>
        <p:nvGraphicFramePr>
          <p:cNvPr id="121899" name="Group 43"/>
          <p:cNvGraphicFramePr>
            <a:graphicFrameLocks noGrp="1"/>
          </p:cNvGraphicFramePr>
          <p:nvPr>
            <p:ph idx="1"/>
          </p:nvPr>
        </p:nvGraphicFramePr>
        <p:xfrm>
          <a:off x="685800" y="1600200"/>
          <a:ext cx="8001000" cy="4637406"/>
        </p:xfrm>
        <a:graphic>
          <a:graphicData uri="http://schemas.openxmlformats.org/drawingml/2006/table">
            <a:tbl>
              <a:tblPr/>
              <a:tblGrid>
                <a:gridCol w="5899150"/>
                <a:gridCol w="2101850"/>
              </a:tblGrid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Item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Savings, $ millions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Innovative method to treat peak wet weather flows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Postponement of third secondary clarifier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Reuse of existing emergency generators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Reuse of existing diesel pumps at effluent pump station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Deletion of parallel force main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State Revolving Fund low interest loan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ECFF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5.5*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1900" name="Text Box 44"/>
          <p:cNvSpPr txBox="1">
            <a:spLocks noChangeArrowheads="1"/>
          </p:cNvSpPr>
          <p:nvPr/>
        </p:nvSpPr>
        <p:spPr bwMode="auto">
          <a:xfrm>
            <a:off x="850900" y="6281738"/>
            <a:ext cx="2647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*Present worth of interest savings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14670" y="323850"/>
            <a:ext cx="8272130" cy="901700"/>
          </a:xfrm>
        </p:spPr>
        <p:txBody>
          <a:bodyPr/>
          <a:lstStyle/>
          <a:p>
            <a:r>
              <a:rPr lang="en-US" dirty="0"/>
              <a:t>Annual Energy </a:t>
            </a:r>
            <a:r>
              <a:rPr lang="en-US" dirty="0" smtClean="0"/>
              <a:t>Savings Came From Many Sources</a:t>
            </a:r>
            <a:endParaRPr lang="en-US" dirty="0"/>
          </a:p>
        </p:txBody>
      </p:sp>
      <p:graphicFrame>
        <p:nvGraphicFramePr>
          <p:cNvPr id="86294" name="Group 278"/>
          <p:cNvGraphicFramePr>
            <a:graphicFrameLocks noGrp="1"/>
          </p:cNvGraphicFramePr>
          <p:nvPr>
            <p:ph idx="1"/>
          </p:nvPr>
        </p:nvGraphicFramePr>
        <p:xfrm>
          <a:off x="539513" y="1679173"/>
          <a:ext cx="8181406" cy="4448672"/>
        </p:xfrm>
        <a:graphic>
          <a:graphicData uri="http://schemas.openxmlformats.org/drawingml/2006/table">
            <a:tbl>
              <a:tblPr/>
              <a:tblGrid>
                <a:gridCol w="4214347"/>
                <a:gridCol w="1750174"/>
                <a:gridCol w="2216885"/>
              </a:tblGrid>
              <a:tr h="87930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Design Element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Net Annual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Savings, kWh 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Net Annual Power Savings, $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55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Utility Water Discharge Pressure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30,400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$3,950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55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Plant Elevation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30,800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$4,000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337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Submerged Weirs at Peak Flows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38,450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$5,000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5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Premium Efficiency Motors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83,000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$10,800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96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Aeration Basin Depth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85,750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$11,150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337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Energy Efficient Blowers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310,000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$40,250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5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NSD Annual Total Savings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528,000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$76,000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5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Present Worth of Savings, 30 yrs, 5%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$1,200,000</a:t>
                      </a: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615" y="274638"/>
            <a:ext cx="8168185" cy="1143000"/>
          </a:xfrm>
        </p:spPr>
        <p:txBody>
          <a:bodyPr/>
          <a:lstStyle/>
          <a:p>
            <a:r>
              <a:rPr lang="en-US" dirty="0" smtClean="0"/>
              <a:t>Plant is in Start-up, and Performing Well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84695" y="1419045"/>
          <a:ext cx="7467600" cy="43295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10264"/>
                <a:gridCol w="931652"/>
                <a:gridCol w="1250831"/>
                <a:gridCol w="1673524"/>
                <a:gridCol w="200132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Parameter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Units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Average Monthly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Nov - Apr</a:t>
                      </a:r>
                      <a:endParaRPr lang="en-US" sz="16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Average Monthly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May,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Sept, Oct</a:t>
                      </a:r>
                      <a:endParaRPr lang="en-US" sz="16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Typical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Performance of New Plant</a:t>
                      </a:r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487393">
                <a:tc>
                  <a:txBody>
                    <a:bodyPr/>
                    <a:lstStyle/>
                    <a:p>
                      <a:r>
                        <a:rPr lang="en-US" dirty="0" smtClean="0"/>
                        <a:t>BOD</a:t>
                      </a:r>
                      <a:r>
                        <a:rPr lang="en-US" baseline="-25000" dirty="0" smtClean="0"/>
                        <a:t>5</a:t>
                      </a:r>
                      <a:endParaRPr lang="en-US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mg/l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 to 10</a:t>
                      </a:r>
                      <a:endParaRPr lang="en-US" dirty="0"/>
                    </a:p>
                  </a:txBody>
                  <a:tcPr anchor="ctr"/>
                </a:tc>
              </a:tr>
              <a:tr h="465826">
                <a:tc>
                  <a:txBody>
                    <a:bodyPr/>
                    <a:lstStyle/>
                    <a:p>
                      <a:r>
                        <a:rPr lang="en-US" dirty="0" smtClean="0"/>
                        <a:t>TSS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mg/l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to 6</a:t>
                      </a:r>
                      <a:endParaRPr lang="en-US" dirty="0"/>
                    </a:p>
                  </a:txBody>
                  <a:tcPr anchor="ctr"/>
                </a:tc>
              </a:tr>
              <a:tr h="483079">
                <a:tc>
                  <a:txBody>
                    <a:bodyPr/>
                    <a:lstStyle/>
                    <a:p>
                      <a:r>
                        <a:rPr lang="en-US" dirty="0" smtClean="0"/>
                        <a:t>Ammonia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mg/l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&lt;1</a:t>
                      </a:r>
                      <a:endParaRPr lang="en-US" dirty="0"/>
                    </a:p>
                  </a:txBody>
                  <a:tcPr anchor="ctr"/>
                </a:tc>
              </a:tr>
              <a:tr h="698740">
                <a:tc>
                  <a:txBody>
                    <a:bodyPr/>
                    <a:lstStyle/>
                    <a:p>
                      <a:r>
                        <a:rPr lang="en-US" dirty="0" smtClean="0"/>
                        <a:t>Oil and Grease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Mg/l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 5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Enterococcus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Per 100 ml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 10 to 15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Fecal Coliform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MPN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to 8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3513407" y="2898087"/>
            <a:ext cx="2938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>
                <a:latin typeface="Lucida Handwriting" pitchFamily="66" charset="0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393700"/>
            <a:ext cx="6781800" cy="614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6743" name="Rectangle 7"/>
          <p:cNvSpPr>
            <a:spLocks noChangeArrowheads="1"/>
          </p:cNvSpPr>
          <p:nvPr/>
        </p:nvSpPr>
        <p:spPr bwMode="auto">
          <a:xfrm rot="-1518773">
            <a:off x="2705100" y="942975"/>
            <a:ext cx="419100" cy="257175"/>
          </a:xfrm>
          <a:prstGeom prst="rect">
            <a:avLst/>
          </a:prstGeom>
          <a:solidFill>
            <a:schemeClr val="tx2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6747" name="Line 11"/>
          <p:cNvSpPr>
            <a:spLocks noChangeShapeType="1"/>
          </p:cNvSpPr>
          <p:nvPr/>
        </p:nvSpPr>
        <p:spPr bwMode="auto">
          <a:xfrm>
            <a:off x="1847850" y="1193800"/>
            <a:ext cx="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6750" name="Text Box 14"/>
          <p:cNvSpPr txBox="1">
            <a:spLocks noChangeArrowheads="1"/>
          </p:cNvSpPr>
          <p:nvPr/>
        </p:nvSpPr>
        <p:spPr bwMode="auto">
          <a:xfrm>
            <a:off x="3213100" y="855663"/>
            <a:ext cx="269817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CC"/>
                </a:solidFill>
              </a:rPr>
              <a:t>Novato </a:t>
            </a:r>
            <a:r>
              <a:rPr lang="en-US" b="1" dirty="0" smtClean="0">
                <a:solidFill>
                  <a:srgbClr val="FFFFCC"/>
                </a:solidFill>
              </a:rPr>
              <a:t>treatment plant</a:t>
            </a:r>
            <a:endParaRPr lang="en-US" b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1_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H="1" flipV="1">
            <a:off x="419100" y="1516063"/>
            <a:ext cx="8312150" cy="4837112"/>
          </a:xfrm>
          <a:prstGeom prst="rect">
            <a:avLst/>
          </a:prstGeom>
          <a:noFill/>
        </p:spPr>
      </p:pic>
      <p:sp>
        <p:nvSpPr>
          <p:cNvPr id="110597" name="Rectangle 5"/>
          <p:cNvSpPr>
            <a:spLocks noGrp="1" noChangeArrowheads="1"/>
          </p:cNvSpPr>
          <p:nvPr>
            <p:ph type="title"/>
          </p:nvPr>
        </p:nvSpPr>
        <p:spPr>
          <a:xfrm>
            <a:off x="390525" y="246063"/>
            <a:ext cx="7467600" cy="1143000"/>
          </a:xfrm>
        </p:spPr>
        <p:txBody>
          <a:bodyPr/>
          <a:lstStyle/>
          <a:p>
            <a:r>
              <a:rPr lang="en-US" sz="2800"/>
              <a:t>Novato Treatment Plant   </a:t>
            </a:r>
            <a:br>
              <a:rPr lang="en-US" sz="2800"/>
            </a:br>
            <a:r>
              <a:rPr lang="en-US" sz="2800"/>
              <a:t>3.6 million gallons/day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180" y="393700"/>
            <a:ext cx="6781800" cy="614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6742" name="Rectangle 6"/>
          <p:cNvSpPr>
            <a:spLocks noChangeArrowheads="1"/>
          </p:cNvSpPr>
          <p:nvPr/>
        </p:nvSpPr>
        <p:spPr bwMode="auto">
          <a:xfrm rot="-1437750">
            <a:off x="5091113" y="5492750"/>
            <a:ext cx="319087" cy="242888"/>
          </a:xfrm>
          <a:prstGeom prst="rect">
            <a:avLst/>
          </a:prstGeom>
          <a:solidFill>
            <a:schemeClr val="tx2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6743" name="Rectangle 7"/>
          <p:cNvSpPr>
            <a:spLocks noChangeArrowheads="1"/>
          </p:cNvSpPr>
          <p:nvPr/>
        </p:nvSpPr>
        <p:spPr bwMode="auto">
          <a:xfrm rot="20081227">
            <a:off x="2705100" y="942975"/>
            <a:ext cx="419100" cy="257175"/>
          </a:xfrm>
          <a:prstGeom prst="rect">
            <a:avLst/>
          </a:prstGeom>
          <a:solidFill>
            <a:schemeClr val="tx2">
              <a:alpha val="66000"/>
            </a:schemeClr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6747" name="Line 11"/>
          <p:cNvSpPr>
            <a:spLocks noChangeShapeType="1"/>
          </p:cNvSpPr>
          <p:nvPr/>
        </p:nvSpPr>
        <p:spPr bwMode="auto">
          <a:xfrm>
            <a:off x="1847850" y="1193800"/>
            <a:ext cx="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6749" name="Text Box 13"/>
          <p:cNvSpPr txBox="1">
            <a:spLocks noChangeArrowheads="1"/>
          </p:cNvSpPr>
          <p:nvPr/>
        </p:nvSpPr>
        <p:spPr bwMode="auto">
          <a:xfrm>
            <a:off x="5299075" y="5065713"/>
            <a:ext cx="272382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CC"/>
                </a:solidFill>
              </a:rPr>
              <a:t>Ignacio </a:t>
            </a:r>
            <a:r>
              <a:rPr lang="en-US" b="1" dirty="0" smtClean="0">
                <a:solidFill>
                  <a:srgbClr val="FFFFCC"/>
                </a:solidFill>
              </a:rPr>
              <a:t>treatment plant</a:t>
            </a:r>
            <a:endParaRPr lang="en-US" b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A_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1600200"/>
            <a:ext cx="8686800" cy="4981575"/>
          </a:xfrm>
          <a:prstGeom prst="rect">
            <a:avLst/>
          </a:prstGeom>
          <a:noFill/>
        </p:spPr>
      </p:pic>
      <p:sp>
        <p:nvSpPr>
          <p:cNvPr id="109573" name="Rectangle 5"/>
          <p:cNvSpPr>
            <a:spLocks noGrp="1" noChangeArrowheads="1"/>
          </p:cNvSpPr>
          <p:nvPr>
            <p:ph type="title"/>
          </p:nvPr>
        </p:nvSpPr>
        <p:spPr>
          <a:xfrm>
            <a:off x="600075" y="274638"/>
            <a:ext cx="7467600" cy="1143000"/>
          </a:xfrm>
        </p:spPr>
        <p:txBody>
          <a:bodyPr/>
          <a:lstStyle/>
          <a:p>
            <a:r>
              <a:rPr lang="en-US" sz="2800"/>
              <a:t>Ignacio Treatment Plant</a:t>
            </a:r>
            <a:br>
              <a:rPr lang="en-US" sz="2800"/>
            </a:br>
            <a:r>
              <a:rPr lang="en-US" sz="2800"/>
              <a:t>1.6 million gallons/day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Plants Had Difficulty Meeting Previous NPDES Limits and …</a:t>
            </a:r>
            <a:endParaRPr lang="en-US" dirty="0"/>
          </a:p>
        </p:txBody>
      </p:sp>
      <p:graphicFrame>
        <p:nvGraphicFramePr>
          <p:cNvPr id="164866" name="Object 2"/>
          <p:cNvGraphicFramePr>
            <a:graphicFrameLocks noChangeAspect="1"/>
          </p:cNvGraphicFramePr>
          <p:nvPr/>
        </p:nvGraphicFramePr>
        <p:xfrm>
          <a:off x="1759790" y="2363637"/>
          <a:ext cx="6068686" cy="3054132"/>
        </p:xfrm>
        <a:graphic>
          <a:graphicData uri="http://schemas.openxmlformats.org/presentationml/2006/ole">
            <p:oleObj spid="_x0000_s164866" name="Acrobat Document" r:id="rId3" imgW="5828995" imgH="7543597" progId="AcroExch.Document.7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1092529" y="3562598"/>
            <a:ext cx="186044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No. of Violations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…Regulatory </a:t>
            </a:r>
            <a:r>
              <a:rPr lang="en-US" dirty="0"/>
              <a:t>Requirements </a:t>
            </a:r>
            <a:r>
              <a:rPr lang="en-US" dirty="0" smtClean="0"/>
              <a:t>Were Getting </a:t>
            </a:r>
            <a:r>
              <a:rPr lang="en-US" dirty="0"/>
              <a:t>Stricter</a:t>
            </a: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1108223" y="1695450"/>
            <a:ext cx="6629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CECFF"/>
              </a:buClr>
              <a:buSzPct val="90000"/>
              <a:buFont typeface="Wingdings" pitchFamily="2" charset="2"/>
              <a:buChar char="w"/>
            </a:pPr>
            <a:r>
              <a:rPr lang="en-US" sz="2400" dirty="0"/>
              <a:t>New “zero spill” tolerance requirement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CECFF"/>
              </a:buClr>
              <a:buSzPct val="90000"/>
              <a:buFont typeface="Wingdings" pitchFamily="2" charset="2"/>
              <a:buChar char="w"/>
            </a:pPr>
            <a:r>
              <a:rPr lang="en-US" sz="2400" dirty="0"/>
              <a:t>Zero exceedance of effluent limitations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CCECFF"/>
              </a:buClr>
              <a:buSzPct val="90000"/>
              <a:buFont typeface="Wingdings" pitchFamily="2" charset="2"/>
              <a:buChar char="§"/>
            </a:pPr>
            <a:r>
              <a:rPr lang="en-US" sz="2000" dirty="0"/>
              <a:t>Mandatory fines for each exceedance (SB709)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CECFF"/>
              </a:buClr>
              <a:buSzPct val="90000"/>
              <a:buFont typeface="Wingdings" pitchFamily="2" charset="2"/>
              <a:buChar char="w"/>
            </a:pPr>
            <a:r>
              <a:rPr lang="en-US" sz="2400" dirty="0"/>
              <a:t>District under mandatory time schedule for upgrades (March 2008-2010)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CCECFF"/>
              </a:buClr>
              <a:buSzPct val="90000"/>
              <a:buFont typeface="Wingdings" pitchFamily="2" charset="2"/>
              <a:buChar char="§"/>
            </a:pPr>
            <a:r>
              <a:rPr lang="en-US" sz="2000" dirty="0"/>
              <a:t>Reduction in discharge limits for mercury, cyanide and others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CCECFF"/>
              </a:buClr>
              <a:buSzPct val="90000"/>
              <a:buFont typeface="Wingdings" pitchFamily="2" charset="2"/>
              <a:buChar char="§"/>
            </a:pPr>
            <a:r>
              <a:rPr lang="en-US" sz="2000" dirty="0"/>
              <a:t>Ignacio must meet full secondary </a:t>
            </a:r>
            <a:r>
              <a:rPr lang="en-US" sz="2000" dirty="0" smtClean="0"/>
              <a:t>treatment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rgbClr val="CCECFF"/>
              </a:buClr>
              <a:buSzPct val="90000"/>
              <a:buFont typeface="Wingdings" pitchFamily="2" charset="2"/>
              <a:buChar char="§"/>
            </a:pPr>
            <a:r>
              <a:rPr lang="en-US" sz="2400" dirty="0" smtClean="0"/>
              <a:t>EPA and RWQCB were ambiguous but worrisome regarding ‘blending</a:t>
            </a:r>
            <a:r>
              <a:rPr lang="en-US" sz="2000" dirty="0" smtClean="0"/>
              <a:t>’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476249" y="122238"/>
            <a:ext cx="7915275" cy="1143000"/>
          </a:xfrm>
        </p:spPr>
        <p:txBody>
          <a:bodyPr/>
          <a:lstStyle/>
          <a:p>
            <a:r>
              <a:rPr lang="en-US" dirty="0" smtClean="0"/>
              <a:t>Permit Conditions Vary Based on Discharge Location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68325" y="1266825"/>
          <a:ext cx="8026401" cy="509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6291"/>
                <a:gridCol w="2294643"/>
                <a:gridCol w="2675467"/>
              </a:tblGrid>
              <a:tr h="72394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Season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Permit Condition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Operational Mode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08784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Reclamation - Summer</a:t>
                      </a:r>
                    </a:p>
                    <a:p>
                      <a:r>
                        <a:rPr lang="en-US" dirty="0" smtClean="0"/>
                        <a:t>  June  thru August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BOD</a:t>
                      </a:r>
                      <a:r>
                        <a:rPr lang="en-US" baseline="-25000" dirty="0" smtClean="0"/>
                        <a:t>5</a:t>
                      </a:r>
                      <a:r>
                        <a:rPr lang="en-US" dirty="0" smtClean="0"/>
                        <a:t>     40 mg/L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Carbonaceous</a:t>
                      </a:r>
                      <a:endParaRPr lang="en-US" dirty="0"/>
                    </a:p>
                  </a:txBody>
                  <a:tcPr anchor="ctr"/>
                </a:tc>
              </a:tr>
              <a:tr h="164380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Bay Discharge – </a:t>
                      </a:r>
                    </a:p>
                    <a:p>
                      <a:r>
                        <a:rPr lang="en-US" b="1" dirty="0" smtClean="0"/>
                        <a:t>Spring and Fall</a:t>
                      </a:r>
                    </a:p>
                    <a:p>
                      <a:r>
                        <a:rPr lang="en-US" dirty="0" smtClean="0"/>
                        <a:t>  May,</a:t>
                      </a:r>
                      <a:r>
                        <a:rPr lang="en-US" baseline="0" dirty="0" smtClean="0"/>
                        <a:t> Sept, Oct</a:t>
                      </a:r>
                      <a:endParaRPr lang="en-US" u="sng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 BOD</a:t>
                      </a:r>
                      <a:r>
                        <a:rPr lang="en-US" baseline="-25000" dirty="0" smtClean="0"/>
                        <a:t>5</a:t>
                      </a:r>
                      <a:r>
                        <a:rPr lang="en-US" dirty="0" smtClean="0"/>
                        <a:t>      15 mg/L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  </a:t>
                      </a:r>
                      <a:r>
                        <a:rPr lang="en-US" dirty="0" smtClean="0"/>
                        <a:t>TSS        10 mg/L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 NH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         6</a:t>
                      </a:r>
                      <a:r>
                        <a:rPr lang="en-US" baseline="0" dirty="0" smtClean="0"/>
                        <a:t> mg-N/L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Nitrification</a:t>
                      </a:r>
                      <a:endParaRPr lang="en-US" dirty="0"/>
                    </a:p>
                  </a:txBody>
                  <a:tcPr anchor="ctr"/>
                </a:tc>
              </a:tr>
              <a:tr h="1643805">
                <a:tc>
                  <a:txBody>
                    <a:bodyPr/>
                    <a:lstStyle/>
                    <a:p>
                      <a:r>
                        <a:rPr lang="en-US" b="1" u="none" dirty="0" smtClean="0"/>
                        <a:t>Bay Discharge - Winter</a:t>
                      </a:r>
                    </a:p>
                    <a:p>
                      <a:r>
                        <a:rPr lang="en-US" b="0" u="none" dirty="0" smtClean="0"/>
                        <a:t>  November thru April </a:t>
                      </a:r>
                      <a:endParaRPr lang="en-US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BOD</a:t>
                      </a:r>
                      <a:r>
                        <a:rPr lang="en-US" baseline="-25000" dirty="0" smtClean="0"/>
                        <a:t>5</a:t>
                      </a:r>
                      <a:r>
                        <a:rPr lang="en-US" dirty="0" smtClean="0"/>
                        <a:t>      30mg/L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TSS        30 mg/L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 NH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         6</a:t>
                      </a:r>
                      <a:r>
                        <a:rPr lang="en-US" baseline="0" dirty="0" smtClean="0"/>
                        <a:t> mg-N/L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Nitrification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5">
      <a:dk1>
        <a:srgbClr val="000000"/>
      </a:dk1>
      <a:lt1>
        <a:srgbClr val="F8F8F8"/>
      </a:lt1>
      <a:dk2>
        <a:srgbClr val="336699"/>
      </a:dk2>
      <a:lt2>
        <a:srgbClr val="FFCC00"/>
      </a:lt2>
      <a:accent1>
        <a:srgbClr val="C3D6EB"/>
      </a:accent1>
      <a:accent2>
        <a:srgbClr val="990033"/>
      </a:accent2>
      <a:accent3>
        <a:srgbClr val="ADB8CA"/>
      </a:accent3>
      <a:accent4>
        <a:srgbClr val="D4D4D4"/>
      </a:accent4>
      <a:accent5>
        <a:srgbClr val="DEE8F3"/>
      </a:accent5>
      <a:accent6>
        <a:srgbClr val="8A002D"/>
      </a:accent6>
      <a:hlink>
        <a:srgbClr val="DDDDDD"/>
      </a:hlink>
      <a:folHlink>
        <a:srgbClr val="99CC00"/>
      </a:folHlink>
    </a:clrScheme>
    <a:fontScheme name="Default Design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8F8F8"/>
        </a:lt1>
        <a:dk2>
          <a:srgbClr val="006699"/>
        </a:dk2>
        <a:lt2>
          <a:srgbClr val="FFCC00"/>
        </a:lt2>
        <a:accent1>
          <a:srgbClr val="BBE0E3"/>
        </a:accent1>
        <a:accent2>
          <a:srgbClr val="990033"/>
        </a:accent2>
        <a:accent3>
          <a:srgbClr val="AAB8CA"/>
        </a:accent3>
        <a:accent4>
          <a:srgbClr val="D4D4D4"/>
        </a:accent4>
        <a:accent5>
          <a:srgbClr val="DAEDEF"/>
        </a:accent5>
        <a:accent6>
          <a:srgbClr val="8A002D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8F8F8"/>
        </a:lt1>
        <a:dk2>
          <a:srgbClr val="006699"/>
        </a:dk2>
        <a:lt2>
          <a:srgbClr val="FFCC00"/>
        </a:lt2>
        <a:accent1>
          <a:srgbClr val="C3D6EB"/>
        </a:accent1>
        <a:accent2>
          <a:srgbClr val="990033"/>
        </a:accent2>
        <a:accent3>
          <a:srgbClr val="AAB8CA"/>
        </a:accent3>
        <a:accent4>
          <a:srgbClr val="D4D4D4"/>
        </a:accent4>
        <a:accent5>
          <a:srgbClr val="DEE8F3"/>
        </a:accent5>
        <a:accent6>
          <a:srgbClr val="8A002D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8F8F8"/>
        </a:lt1>
        <a:dk2>
          <a:srgbClr val="336699"/>
        </a:dk2>
        <a:lt2>
          <a:srgbClr val="FFCC00"/>
        </a:lt2>
        <a:accent1>
          <a:srgbClr val="C3D6EB"/>
        </a:accent1>
        <a:accent2>
          <a:srgbClr val="990033"/>
        </a:accent2>
        <a:accent3>
          <a:srgbClr val="ADB8CA"/>
        </a:accent3>
        <a:accent4>
          <a:srgbClr val="D4D4D4"/>
        </a:accent4>
        <a:accent5>
          <a:srgbClr val="DEE8F3"/>
        </a:accent5>
        <a:accent6>
          <a:srgbClr val="8A002D"/>
        </a:accent6>
        <a:hlink>
          <a:srgbClr val="DDDDDD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3804</TotalTime>
  <Words>700</Words>
  <Application>Microsoft Office PowerPoint</Application>
  <PresentationFormat>On-screen Show (4:3)</PresentationFormat>
  <Paragraphs>229</Paragraphs>
  <Slides>23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Default Design</vt:lpstr>
      <vt:lpstr>Custom Design</vt:lpstr>
      <vt:lpstr>1_Custom Design</vt:lpstr>
      <vt:lpstr>Acrobat Document</vt:lpstr>
      <vt:lpstr>Photo Editor Photo</vt:lpstr>
      <vt:lpstr>Slide 1</vt:lpstr>
      <vt:lpstr>Background 2005</vt:lpstr>
      <vt:lpstr>Slide 3</vt:lpstr>
      <vt:lpstr>Novato Treatment Plant    3.6 million gallons/day</vt:lpstr>
      <vt:lpstr>Slide 5</vt:lpstr>
      <vt:lpstr>Ignacio Treatment Plant 1.6 million gallons/day</vt:lpstr>
      <vt:lpstr>Existing Plants Had Difficulty Meeting Previous NPDES Limits and …</vt:lpstr>
      <vt:lpstr>…Regulatory Requirements Were Getting Stricter</vt:lpstr>
      <vt:lpstr>Permit Conditions Vary Based on Discharge Location</vt:lpstr>
      <vt:lpstr>Condition Assessment Conducted on All Plant Components</vt:lpstr>
      <vt:lpstr>Many Plant Areas Were Not Reusable </vt:lpstr>
      <vt:lpstr>Several Alternatives Were Considered</vt:lpstr>
      <vt:lpstr>Slide 13</vt:lpstr>
      <vt:lpstr>Construction Cost Summary of Total Project</vt:lpstr>
      <vt:lpstr>Flow Path, New Treatment Plant</vt:lpstr>
      <vt:lpstr>New Consolidated Plant</vt:lpstr>
      <vt:lpstr>Innovative Aeration Design Avoids Flow Equalization and Blending</vt:lpstr>
      <vt:lpstr>Nitrification Mode  Winter Flow &lt; 18 MGD</vt:lpstr>
      <vt:lpstr>Contact Stabilization Mode: Winter Flow at &gt; 18 MGD</vt:lpstr>
      <vt:lpstr>Cost Saving Measures Totaled $17 million</vt:lpstr>
      <vt:lpstr>Annual Energy Savings Came From Many Sources</vt:lpstr>
      <vt:lpstr>Plant is in Start-up, and Performing Well</vt:lpstr>
      <vt:lpstr>Slide 23</vt:lpstr>
    </vt:vector>
  </TitlesOfParts>
  <Company>RMC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Linda Woodrow-Gray</dc:creator>
  <cp:lastModifiedBy>sclary</cp:lastModifiedBy>
  <cp:revision>138</cp:revision>
  <dcterms:created xsi:type="dcterms:W3CDTF">2004-05-10T17:34:27Z</dcterms:created>
  <dcterms:modified xsi:type="dcterms:W3CDTF">2010-08-03T21:15:34Z</dcterms:modified>
</cp:coreProperties>
</file>